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5" r:id="rId9"/>
    <p:sldId id="264" r:id="rId10"/>
    <p:sldId id="266" r:id="rId11"/>
    <p:sldId id="268" r:id="rId12"/>
    <p:sldId id="267"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3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F8E3463-9771-487D-8524-ED3FF7961359}"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2C21E-6A68-4A26-98E6-E36922743266}"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E3463-9771-487D-8524-ED3FF7961359}"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E3463-9771-487D-8524-ED3FF7961359}"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E3463-9771-487D-8524-ED3FF7961359}"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F8E3463-9771-487D-8524-ED3FF7961359}" type="datetimeFigureOut">
              <a:rPr lang="en-US" smtClean="0"/>
              <a:t>8/9/2016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752C21E-6A68-4A26-98E6-E369227432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E3463-9771-487D-8524-ED3FF7961359}"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E3463-9771-487D-8524-ED3FF7961359}" type="datetimeFigureOut">
              <a:rPr lang="en-US" smtClean="0"/>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E3463-9771-487D-8524-ED3FF7961359}" type="datetimeFigureOut">
              <a:rPr lang="en-US" smtClean="0"/>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E3463-9771-487D-8524-ED3FF7961359}" type="datetimeFigureOut">
              <a:rPr lang="en-US" smtClean="0"/>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52C21E-6A68-4A26-98E6-E369227432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8E3463-9771-487D-8524-ED3FF7961359}"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2C21E-6A68-4A26-98E6-E36922743266}"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F8E3463-9771-487D-8524-ED3FF7961359}"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2C21E-6A68-4A26-98E6-E36922743266}"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F8E3463-9771-487D-8524-ED3FF7961359}" type="datetimeFigureOut">
              <a:rPr lang="en-US" smtClean="0"/>
              <a:t>8/9/2016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752C21E-6A68-4A26-98E6-E3692274326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Literature Vocabulary List</a:t>
            </a:r>
            <a:endParaRPr lang="en-US" dirty="0"/>
          </a:p>
        </p:txBody>
      </p:sp>
      <p:sp>
        <p:nvSpPr>
          <p:cNvPr id="3" name="Subtitle 2"/>
          <p:cNvSpPr>
            <a:spLocks noGrp="1"/>
          </p:cNvSpPr>
          <p:nvPr>
            <p:ph type="subTitle" idx="1"/>
          </p:nvPr>
        </p:nvSpPr>
        <p:spPr/>
        <p:txBody>
          <a:bodyPr/>
          <a:lstStyle/>
          <a:p>
            <a:r>
              <a:rPr lang="en-US" dirty="0" smtClean="0"/>
              <a:t>Week One</a:t>
            </a:r>
            <a:endParaRPr lang="en-US" dirty="0"/>
          </a:p>
        </p:txBody>
      </p:sp>
    </p:spTree>
    <p:extLst>
      <p:ext uri="{BB962C8B-B14F-4D97-AF65-F5344CB8AC3E}">
        <p14:creationId xmlns:p14="http://schemas.microsoft.com/office/powerpoint/2010/main" val="3371135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fontScale="92500" lnSpcReduction="20000"/>
          </a:bodyPr>
          <a:lstStyle/>
          <a:p>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Week One Vocabulary </a:t>
            </a: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5. prodigious</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t>
            </a:r>
            <a:r>
              <a:rPr lang="en-US" sz="3600" b="1" dirty="0" err="1" smtClean="0">
                <a:solidFill>
                  <a:schemeClr val="tx1"/>
                </a:solidFill>
                <a:effectLst>
                  <a:outerShdw blurRad="38100" dist="38100" dir="2700000" algn="tl">
                    <a:srgbClr val="000000">
                      <a:alpha val="43137"/>
                    </a:srgbClr>
                  </a:outerShdw>
                </a:effectLst>
                <a:latin typeface="Footlight MT Light" panose="0204060206030A020304" pitchFamily="18" charset="0"/>
              </a:rPr>
              <a:t>adj</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 </a:t>
            </a:r>
            <a:r>
              <a:rPr lang="en-US" sz="3600" b="1" i="1" dirty="0">
                <a:solidFill>
                  <a:schemeClr val="tx1"/>
                </a:solidFill>
                <a:effectLst>
                  <a:outerShdw blurRad="38100" dist="38100" dir="2700000" algn="tl">
                    <a:srgbClr val="000000">
                      <a:alpha val="43137"/>
                    </a:srgbClr>
                  </a:outerShdw>
                </a:effectLst>
                <a:latin typeface="Footlight MT Light" panose="0204060206030A020304" pitchFamily="18" charset="0"/>
              </a:rPr>
              <a:t>obsolete</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  being an omen :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portentous</a:t>
            </a: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b):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resembling or befitting a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prodigy: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strange, unusual </a:t>
            </a:r>
            <a:endPar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2: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exciting amazement or wonder</a:t>
            </a: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3: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extraordinary in bulk, quantity, or degree :  enormous</a:t>
            </a:r>
          </a:p>
          <a:p>
            <a:pPr marL="0" indent="0">
              <a:buNone/>
            </a:pP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First Known Use: 15</a:t>
            </a:r>
            <a:r>
              <a:rPr lang="en-US" sz="3600" b="1" baseline="30000"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th</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Century: Middle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English, from Latin </a:t>
            </a:r>
            <a:r>
              <a:rPr lang="en-US" sz="3600" b="1" i="1" dirty="0" err="1">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prodigium</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omen, monster, from pro-, prod- + -</a:t>
            </a:r>
            <a:r>
              <a:rPr lang="en-US" sz="3600" b="1" dirty="0" err="1">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igium</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(akin to </a:t>
            </a:r>
            <a:r>
              <a:rPr lang="en-US" sz="3600" b="1" dirty="0" err="1">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aio</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“I say”) </a:t>
            </a: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1916796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a:bodyPr>
          <a:lstStyle/>
          <a:p>
            <a:pPr marL="0" indent="0">
              <a:buNone/>
            </a:pPr>
            <a:r>
              <a:rPr lang="en-US" sz="3600" dirty="0">
                <a:solidFill>
                  <a:schemeClr val="accent3">
                    <a:lumMod val="20000"/>
                    <a:lumOff val="80000"/>
                  </a:schemeClr>
                </a:solidFill>
                <a:latin typeface="Footlight MT Light" panose="0204060206030A020304" pitchFamily="18" charset="0"/>
              </a:rPr>
              <a:t>	</a:t>
            </a:r>
            <a:r>
              <a:rPr lang="en-US" sz="3600" dirty="0" smtClean="0">
                <a:solidFill>
                  <a:schemeClr val="accent3">
                    <a:lumMod val="20000"/>
                    <a:lumOff val="80000"/>
                  </a:schemeClr>
                </a:solidFill>
                <a:latin typeface="Footlight MT Light" panose="0204060206030A020304" pitchFamily="18" charset="0"/>
              </a:rPr>
              <a:t>“From </a:t>
            </a:r>
            <a:r>
              <a:rPr lang="en-US" sz="3600" dirty="0">
                <a:solidFill>
                  <a:schemeClr val="accent3">
                    <a:lumMod val="20000"/>
                    <a:lumOff val="80000"/>
                  </a:schemeClr>
                </a:solidFill>
                <a:latin typeface="Footlight MT Light" panose="0204060206030A020304" pitchFamily="18" charset="0"/>
              </a:rPr>
              <a:t>the simple deception of propagation to the </a:t>
            </a:r>
            <a:r>
              <a:rPr lang="en-US" sz="3600" dirty="0">
                <a:solidFill>
                  <a:srgbClr val="FFFF00"/>
                </a:solidFill>
                <a:latin typeface="Footlight MT Light" panose="0204060206030A020304" pitchFamily="18" charset="0"/>
              </a:rPr>
              <a:t>prodigiously</a:t>
            </a:r>
            <a:r>
              <a:rPr lang="en-US" sz="3600" dirty="0">
                <a:solidFill>
                  <a:schemeClr val="accent3">
                    <a:lumMod val="20000"/>
                    <a:lumOff val="80000"/>
                  </a:schemeClr>
                </a:solidFill>
                <a:latin typeface="Footlight MT Light" panose="0204060206030A020304" pitchFamily="18" charset="0"/>
              </a:rPr>
              <a:t> sophisticated illusion of protective colors in butterflies or birds, there is in Nature a marvelous system of spells and </a:t>
            </a:r>
            <a:r>
              <a:rPr lang="en-US" sz="3600" dirty="0">
                <a:solidFill>
                  <a:srgbClr val="FFFF00"/>
                </a:solidFill>
                <a:latin typeface="Footlight MT Light" panose="0204060206030A020304" pitchFamily="18" charset="0"/>
              </a:rPr>
              <a:t>wiles</a:t>
            </a:r>
            <a:r>
              <a:rPr lang="en-US" sz="3600" dirty="0" smtClean="0">
                <a:solidFill>
                  <a:schemeClr val="accent3">
                    <a:lumMod val="20000"/>
                    <a:lumOff val="80000"/>
                  </a:schemeClr>
                </a:solidFill>
                <a:latin typeface="Footlight MT Light" panose="0204060206030A020304" pitchFamily="18" charset="0"/>
              </a:rPr>
              <a:t>.”</a:t>
            </a:r>
          </a:p>
          <a:p>
            <a:pPr marL="0" indent="0">
              <a:buNone/>
            </a:pPr>
            <a:r>
              <a:rPr lang="en-US" sz="3600" dirty="0" smtClean="0">
                <a:solidFill>
                  <a:schemeClr val="accent3">
                    <a:lumMod val="20000"/>
                    <a:lumOff val="80000"/>
                  </a:schemeClr>
                </a:solidFill>
                <a:latin typeface="Footlight MT Light" panose="0204060206030A020304" pitchFamily="18" charset="0"/>
              </a:rPr>
              <a:t> –V. Nabokov</a:t>
            </a: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191669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fontScale="92500"/>
          </a:bodyPr>
          <a:lstStyle/>
          <a:p>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Week One Vocabulary </a:t>
            </a: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6. </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wiles</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 (noun)</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1: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a trick or stratagem intended to ensnare or deceive; also :  a beguiling or playful trick</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2: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skill in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outwitting</a:t>
            </a: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Middle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English </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t>
            </a:r>
            <a:r>
              <a:rPr lang="en-US" sz="3200" b="1" dirty="0" err="1" smtClean="0">
                <a:solidFill>
                  <a:schemeClr val="tx1"/>
                </a:solidFill>
                <a:effectLst>
                  <a:outerShdw blurRad="38100" dist="38100" dir="2700000" algn="tl">
                    <a:srgbClr val="000000">
                      <a:alpha val="43137"/>
                    </a:srgbClr>
                  </a:outerShdw>
                </a:effectLst>
                <a:latin typeface="Footlight MT Light" panose="0204060206030A020304" pitchFamily="18" charset="0"/>
              </a:rPr>
              <a:t>wil</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perhaps of Scandinavian origin; akin to Old Norse </a:t>
            </a:r>
            <a:r>
              <a:rPr lang="en-US" sz="3200" b="1" i="1" dirty="0" err="1">
                <a:solidFill>
                  <a:schemeClr val="tx1"/>
                </a:solidFill>
                <a:effectLst>
                  <a:outerShdw blurRad="38100" dist="38100" dir="2700000" algn="tl">
                    <a:srgbClr val="000000">
                      <a:alpha val="43137"/>
                    </a:srgbClr>
                  </a:outerShdw>
                </a:effectLst>
                <a:latin typeface="Footlight MT Light" panose="0204060206030A020304" pitchFamily="18" charset="0"/>
              </a:rPr>
              <a:t>vēl</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 deceit, artifice</a:t>
            </a:r>
          </a:p>
          <a:p>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First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Known Use: 12th century</a:t>
            </a:r>
          </a:p>
          <a:p>
            <a:endPar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957243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fontScale="77500" lnSpcReduction="20000"/>
          </a:bodyPr>
          <a:lstStyle/>
          <a:p>
            <a:r>
              <a:rPr lang="en-US" sz="3600" dirty="0" smtClean="0">
                <a:solidFill>
                  <a:schemeClr val="accent3">
                    <a:lumMod val="20000"/>
                    <a:lumOff val="80000"/>
                  </a:schemeClr>
                </a:solidFill>
                <a:latin typeface="Footlight MT Light" panose="0204060206030A020304" pitchFamily="18" charset="0"/>
              </a:rPr>
              <a:t>Week One Vocabulary </a:t>
            </a:r>
            <a:endParaRPr lang="en-US" sz="3600" dirty="0">
              <a:solidFill>
                <a:schemeClr val="accent3">
                  <a:lumMod val="20000"/>
                  <a:lumOff val="80000"/>
                </a:schemeClr>
              </a:solidFill>
              <a:latin typeface="Footlight MT Light" panose="0204060206030A020304" pitchFamily="18" charset="0"/>
            </a:endParaRPr>
          </a:p>
          <a:p>
            <a:pPr marL="742950" indent="-742950">
              <a:buAutoNum type="arabicPeriod" startAt="7"/>
            </a:pP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limpid: (</a:t>
            </a:r>
            <a:r>
              <a:rPr lang="en-US" sz="3600" b="1" dirty="0" err="1" smtClean="0">
                <a:solidFill>
                  <a:srgbClr val="FFFF00"/>
                </a:solidFill>
                <a:effectLst>
                  <a:outerShdw blurRad="38100" dist="38100" dir="2700000" algn="tl">
                    <a:srgbClr val="000000">
                      <a:alpha val="43137"/>
                    </a:srgbClr>
                  </a:outerShdw>
                </a:effectLst>
                <a:latin typeface="Footlight MT Light" panose="0204060206030A020304" pitchFamily="18" charset="0"/>
              </a:rPr>
              <a:t>adj</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a:t>
            </a:r>
            <a:endPar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1. a: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marked by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transparency:</a:t>
            </a:r>
          </a:p>
          <a:p>
            <a:pPr marL="0" indent="0">
              <a:buNone/>
            </a:pP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b: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clear and simple in style &lt;limpid prose&gt;</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2.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absolutely serene and untroubled                 </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-from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Latin </a:t>
            </a:r>
            <a:r>
              <a:rPr lang="en-US" sz="3600" b="1" i="1" dirty="0" err="1">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limpidus</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perhaps from </a:t>
            </a:r>
            <a:r>
              <a:rPr lang="en-US" sz="3600" b="1" i="1" dirty="0" err="1">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lympha</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water </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First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Known Use: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1613</a:t>
            </a:r>
          </a:p>
          <a:p>
            <a:pPr marL="0" indent="0">
              <a:buNone/>
            </a:pP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“There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are masterpieces of dry, </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limpid</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organized thought which provoke in us an artistic quiver quite as strongly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as… any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rich flow of Dickensian sensual imagery</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V. Nabokov</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endPar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3253263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fontScale="70000" lnSpcReduction="20000"/>
          </a:bodyPr>
          <a:lstStyle/>
          <a:p>
            <a:r>
              <a:rPr lang="en-US" sz="3600" dirty="0" smtClean="0">
                <a:solidFill>
                  <a:schemeClr val="accent3">
                    <a:lumMod val="20000"/>
                    <a:lumOff val="80000"/>
                  </a:schemeClr>
                </a:solidFill>
                <a:latin typeface="Footlight MT Light" panose="0204060206030A020304" pitchFamily="18" charset="0"/>
              </a:rPr>
              <a:t>Week One Vocabulary </a:t>
            </a:r>
          </a:p>
          <a:p>
            <a:pPr marL="0" indent="0">
              <a:buNone/>
            </a:pP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8. bask: (verb):</a:t>
            </a:r>
            <a:endPar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1. to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lie or relax in a pleasant warmth or atmosphere</a:t>
            </a: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2. to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take pleasure or derive enjoyment </a:t>
            </a:r>
          </a:p>
          <a:p>
            <a:pPr marL="0" indent="0">
              <a:buNone/>
            </a:pPr>
            <a:endPar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First Known Use: 14th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century</a:t>
            </a: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Middle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English, probably from Old Norse </a:t>
            </a:r>
            <a:r>
              <a:rPr lang="en-US" sz="3600" b="1" dirty="0" err="1">
                <a:solidFill>
                  <a:schemeClr val="tx1"/>
                </a:solidFill>
                <a:effectLst>
                  <a:outerShdw blurRad="38100" dist="38100" dir="2700000" algn="tl">
                    <a:srgbClr val="000000">
                      <a:alpha val="43137"/>
                    </a:srgbClr>
                  </a:outerShdw>
                </a:effectLst>
                <a:latin typeface="Footlight MT Light" panose="0204060206030A020304" pitchFamily="18" charset="0"/>
              </a:rPr>
              <a:t>bathask</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reflexive of </a:t>
            </a:r>
            <a:r>
              <a:rPr lang="en-US" sz="3600" b="1" dirty="0" err="1">
                <a:solidFill>
                  <a:schemeClr val="tx1"/>
                </a:solidFill>
                <a:effectLst>
                  <a:outerShdw blurRad="38100" dist="38100" dir="2700000" algn="tl">
                    <a:srgbClr val="000000">
                      <a:alpha val="43137"/>
                    </a:srgbClr>
                  </a:outerShdw>
                </a:effectLst>
                <a:latin typeface="Footlight MT Light" panose="0204060206030A020304" pitchFamily="18" charset="0"/>
              </a:rPr>
              <a:t>batha</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to bathe; akin to Old English </a:t>
            </a:r>
            <a:r>
              <a:rPr lang="en-US" sz="3600" b="1" dirty="0" err="1">
                <a:solidFill>
                  <a:schemeClr val="tx1"/>
                </a:solidFill>
                <a:effectLst>
                  <a:outerShdw blurRad="38100" dist="38100" dir="2700000" algn="tl">
                    <a:srgbClr val="000000">
                      <a:alpha val="43137"/>
                    </a:srgbClr>
                  </a:outerShdw>
                </a:effectLst>
                <a:latin typeface="Footlight MT Light" panose="0204060206030A020304" pitchFamily="18" charset="0"/>
              </a:rPr>
              <a:t>bæth</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bath</a:t>
            </a:r>
          </a:p>
          <a:p>
            <a:pPr marL="0" indent="0">
              <a:buNone/>
            </a:pPr>
            <a:endPar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“In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order to </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bask</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in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[the magic of art]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a wise reader reads the book of genius not with his heart, not so much with his brain, but with his spine</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V. Nabokov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a:t>
            </a:r>
            <a:endPar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368414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447800"/>
            <a:ext cx="8229600" cy="5105400"/>
          </a:xfrm>
        </p:spPr>
        <p:txBody>
          <a:bodyPr>
            <a:normAutofit fontScale="70000" lnSpcReduction="20000"/>
          </a:bodyPr>
          <a:lstStyle/>
          <a:p>
            <a:pPr marL="0" indent="0" algn="ctr">
              <a:buNone/>
            </a:pPr>
            <a:r>
              <a:rPr lang="en-US" sz="4000" dirty="0" smtClean="0">
                <a:latin typeface="Footlight MT Light" panose="0204060206030A020304" pitchFamily="18" charset="0"/>
              </a:rPr>
              <a:t>Week # 1</a:t>
            </a:r>
            <a:r>
              <a:rPr lang="en-US" sz="3200" dirty="0" smtClean="0">
                <a:latin typeface="Footlight MT Light" panose="0204060206030A020304" pitchFamily="18" charset="0"/>
              </a:rPr>
              <a:t>	</a:t>
            </a:r>
            <a:r>
              <a:rPr lang="en-US" sz="4000" dirty="0" smtClean="0">
                <a:solidFill>
                  <a:srgbClr val="FFFF00"/>
                </a:solidFill>
                <a:latin typeface="Footlight MT Light" panose="0204060206030A020304" pitchFamily="18" charset="0"/>
              </a:rPr>
              <a:t>Literary Terms</a:t>
            </a:r>
          </a:p>
          <a:p>
            <a:pPr marL="0" indent="0">
              <a:buNone/>
            </a:pPr>
            <a:r>
              <a:rPr lang="en-US" sz="3600" dirty="0" smtClean="0">
                <a:solidFill>
                  <a:srgbClr val="FFFF00"/>
                </a:solidFill>
                <a:effectLst>
                  <a:outerShdw blurRad="38100" dist="38100" dir="2700000" algn="tl">
                    <a:srgbClr val="000000">
                      <a:alpha val="43137"/>
                    </a:srgbClr>
                  </a:outerShdw>
                </a:effectLst>
                <a:latin typeface="Footlight MT Light" panose="0204060206030A020304" pitchFamily="18" charset="0"/>
              </a:rPr>
              <a:t>1. </a:t>
            </a:r>
            <a:r>
              <a:rPr lang="en-US" sz="4000" dirty="0" smtClean="0">
                <a:solidFill>
                  <a:srgbClr val="FFFF00"/>
                </a:solidFill>
                <a:effectLst>
                  <a:outerShdw blurRad="38100" dist="38100" dir="2700000" algn="tl">
                    <a:srgbClr val="000000">
                      <a:alpha val="43137"/>
                    </a:srgbClr>
                  </a:outerShdw>
                </a:effectLst>
                <a:latin typeface="Footlight MT Light" panose="0204060206030A020304" pitchFamily="18" charset="0"/>
              </a:rPr>
              <a:t>Metaphor: noun</a:t>
            </a:r>
            <a:endParaRPr lang="en-US" sz="40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a figure of speech in which a word or phrase literally denoting one kind of object or idea is used in place of another to suggest a likeness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or analogy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between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them. </a:t>
            </a:r>
          </a:p>
          <a:p>
            <a:pPr marL="0" indent="0">
              <a:buNone/>
            </a:pPr>
            <a:endPar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-from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Greek,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i="1" dirty="0" err="1">
                <a:solidFill>
                  <a:schemeClr val="tx1"/>
                </a:solidFill>
                <a:effectLst>
                  <a:outerShdw blurRad="38100" dist="38100" dir="2700000" algn="tl">
                    <a:srgbClr val="000000">
                      <a:alpha val="43137"/>
                    </a:srgbClr>
                  </a:outerShdw>
                </a:effectLst>
                <a:latin typeface="Footlight MT Light" panose="0204060206030A020304" pitchFamily="18" charset="0"/>
              </a:rPr>
              <a:t>metapherein</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to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“transfer”,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from meta- </a:t>
            </a:r>
            <a:r>
              <a:rPr lang="en-US" sz="3600" b="1" i="1" dirty="0" err="1" smtClean="0">
                <a:solidFill>
                  <a:schemeClr val="tx1"/>
                </a:solidFill>
                <a:effectLst>
                  <a:outerShdw blurRad="38100" dist="38100" dir="2700000" algn="tl">
                    <a:srgbClr val="000000">
                      <a:alpha val="43137"/>
                    </a:srgbClr>
                  </a:outerShdw>
                </a:effectLst>
                <a:latin typeface="Footlight MT Light" panose="0204060206030A020304" pitchFamily="18" charset="0"/>
              </a:rPr>
              <a:t>pherein</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to bear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(as in bear or carry</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 burden)  First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Known Use: 15th century</a:t>
            </a:r>
          </a:p>
          <a:p>
            <a:pPr marL="0" indent="0">
              <a:buNone/>
            </a:pPr>
            <a:endPar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dirty="0" smtClean="0">
                <a:solidFill>
                  <a:schemeClr val="tx1"/>
                </a:solidFill>
                <a:latin typeface="Footlight MT Light" panose="0204060206030A020304" pitchFamily="18" charset="0"/>
              </a:rPr>
              <a:t>Example: “</a:t>
            </a:r>
            <a:r>
              <a:rPr lang="en-US" sz="3600" b="1" i="1" dirty="0" smtClean="0">
                <a:solidFill>
                  <a:schemeClr val="tx1"/>
                </a:solidFill>
              </a:rPr>
              <a:t>Up a trackless slope climbs the master artist, and at the top, on a windy ridge, whom do you think he meets? The panting and happy reader, and there they spontaneously embrace and are linked forever if the book is to last forever.”  V. Nabokov</a:t>
            </a:r>
            <a:endParaRPr lang="en-US" sz="3600" dirty="0">
              <a:solidFill>
                <a:schemeClr val="tx1"/>
              </a:solidFill>
            </a:endParaRPr>
          </a:p>
          <a:p>
            <a:pPr marL="0" indent="0">
              <a:buNone/>
            </a:pPr>
            <a:endParaRPr lang="en-US" sz="3600" dirty="0">
              <a:solidFill>
                <a:schemeClr val="accent3">
                  <a:lumMod val="20000"/>
                  <a:lumOff val="80000"/>
                </a:schemeClr>
              </a:solidFill>
              <a:latin typeface="Footlight MT Light" panose="0204060206030A020304" pitchFamily="18" charset="0"/>
            </a:endParaRPr>
          </a:p>
          <a:p>
            <a:pPr marL="0" indent="0">
              <a:buNone/>
            </a:pPr>
            <a:endParaRPr lang="en-US" sz="3600" dirty="0">
              <a:solidFill>
                <a:schemeClr val="accent3">
                  <a:lumMod val="20000"/>
                  <a:lumOff val="80000"/>
                </a:schemeClr>
              </a:solidFill>
              <a:latin typeface="Footlight MT Light" panose="0204060206030A020304" pitchFamily="18" charset="0"/>
            </a:endParaRP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1663345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marL="0" indent="0" algn="ctr">
              <a:buNone/>
            </a:pP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Week # 1</a:t>
            </a:r>
            <a:r>
              <a:rPr lang="en-US" sz="3200" dirty="0" smtClean="0">
                <a:solidFill>
                  <a:schemeClr val="tx1"/>
                </a:solidFill>
                <a:latin typeface="Footlight MT Light" panose="0204060206030A020304" pitchFamily="18" charset="0"/>
              </a:rPr>
              <a: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Literary Terms</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2: </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Simile:</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 noun</a:t>
            </a:r>
          </a:p>
          <a:p>
            <a:pPr marL="0" indent="0">
              <a:buNone/>
            </a:pP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figure of speech comparing two unlike things that is often introduced by like or as</a:t>
            </a:r>
            <a:endPar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_ from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Latin,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from </a:t>
            </a:r>
            <a:r>
              <a:rPr lang="en-US" sz="3600" b="1" i="1" dirty="0" err="1"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similis</a:t>
            </a:r>
            <a:r>
              <a:rPr lang="en-US" sz="3600" b="1" i="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“comparison</a:t>
            </a:r>
            <a:r>
              <a:rPr lang="en-US" sz="3600" b="1" i="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p>
          <a:p>
            <a:pPr marL="0" indent="0">
              <a:buNone/>
            </a:pPr>
            <a:r>
              <a:rPr lang="en-US" sz="3600" b="1" i="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First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Known Use: 14th century</a:t>
            </a:r>
          </a:p>
          <a:p>
            <a:pPr marL="0" indent="0">
              <a:buNone/>
            </a:pPr>
            <a:endPar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Example</a:t>
            </a: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 “</a:t>
            </a:r>
            <a:r>
              <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The car continued to come on slowly…. It was a big black battered hearse-like automobile.” </a:t>
            </a:r>
            <a:endPar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-Flannery O’Connor “A Good Man is Hard to Find.”</a:t>
            </a: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1475897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371600"/>
            <a:ext cx="8229600" cy="5334000"/>
          </a:xfrm>
        </p:spPr>
        <p:txBody>
          <a:bodyPr>
            <a:normAutofit fontScale="85000" lnSpcReduction="20000"/>
          </a:bodyPr>
          <a:lstStyle/>
          <a:p>
            <a:pPr marL="0" indent="0" algn="ctr">
              <a:buNone/>
            </a:pPr>
            <a:r>
              <a:rPr lang="en-US" sz="3200" dirty="0" smtClean="0">
                <a:latin typeface="Footlight MT Light" panose="0204060206030A020304" pitchFamily="18" charset="0"/>
              </a:rPr>
              <a:t>Week # 1	Literary Terms</a:t>
            </a:r>
          </a:p>
          <a:p>
            <a:pPr marL="0" indent="0">
              <a:buNone/>
            </a:pPr>
            <a:r>
              <a:rPr lang="en-US" sz="3600" b="1" dirty="0" smtClean="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rPr>
              <a:t>Note:  When quoting textual evidence that contains a metaphor or simile, it is crucial to analyze the quote by explaining what is being compared with what and why.  Be sure to comment on the effect the comparison creates. </a:t>
            </a:r>
          </a:p>
          <a:p>
            <a:pPr marL="0" indent="0">
              <a:buNone/>
            </a:pP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“The car continued to come on slowly…. It was a big black battered hearse-like automobile.” </a:t>
            </a:r>
          </a:p>
          <a:p>
            <a:pPr marL="0" indent="0">
              <a:buNone/>
            </a:pPr>
            <a:r>
              <a:rPr lang="en-US" sz="3600" b="1" dirty="0" smtClean="0">
                <a:solidFill>
                  <a:srgbClr val="FFC000"/>
                </a:solidFill>
                <a:effectLst>
                  <a:outerShdw blurRad="38100" dist="38100" dir="2700000" algn="tl">
                    <a:srgbClr val="000000">
                      <a:alpha val="43137"/>
                    </a:srgbClr>
                  </a:outerShdw>
                </a:effectLst>
                <a:latin typeface="Footlight MT Light" panose="0204060206030A020304" pitchFamily="18" charset="0"/>
              </a:rPr>
              <a:t>O’Connor compares the Misfit’s car to a hearse, which is associated with funerals and death.  This creates an ominous atmosphere and suggests that the occupants of the car may pose a deadly threat to the family. </a:t>
            </a:r>
          </a:p>
          <a:p>
            <a:pPr marL="0" indent="0">
              <a:buNone/>
            </a:pPr>
            <a:endParaRPr lang="en-US" sz="3600" b="1" dirty="0">
              <a:solidFill>
                <a:schemeClr val="accent3">
                  <a:lumMod val="20000"/>
                  <a:lumOff val="80000"/>
                </a:schemeClr>
              </a:solidFill>
              <a:effectLst>
                <a:outerShdw blurRad="38100" dist="38100" dir="2700000" algn="tl">
                  <a:srgbClr val="000000">
                    <a:alpha val="43137"/>
                  </a:srgbClr>
                </a:outerShdw>
              </a:effectLst>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393577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fontScale="85000" lnSpcReduction="10000"/>
          </a:bodyPr>
          <a:lstStyle/>
          <a:p>
            <a:r>
              <a:rPr lang="en-US" sz="3600" dirty="0" smtClean="0">
                <a:solidFill>
                  <a:schemeClr val="accent3">
                    <a:lumMod val="20000"/>
                    <a:lumOff val="80000"/>
                  </a:schemeClr>
                </a:solidFill>
                <a:latin typeface="Footlight MT Light" panose="0204060206030A020304" pitchFamily="18" charset="0"/>
              </a:rPr>
              <a:t>Week One Vocabulary </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1. ephemeral</a:t>
            </a:r>
            <a:r>
              <a:rPr lang="en-US" sz="3600" dirty="0" smtClean="0">
                <a:solidFill>
                  <a:schemeClr val="accent3">
                    <a:lumMod val="20000"/>
                    <a:lumOff val="80000"/>
                  </a:schemeClr>
                </a:solidFill>
                <a:latin typeface="Footlight MT Light" panose="0204060206030A020304" pitchFamily="18" charset="0"/>
              </a:rPr>
              <a:t> (</a:t>
            </a:r>
            <a:r>
              <a:rPr lang="en-US" sz="3600" dirty="0" err="1" smtClean="0">
                <a:solidFill>
                  <a:schemeClr val="accent3">
                    <a:lumMod val="20000"/>
                    <a:lumOff val="80000"/>
                  </a:schemeClr>
                </a:solidFill>
                <a:latin typeface="Footlight MT Light" panose="0204060206030A020304" pitchFamily="18" charset="0"/>
              </a:rPr>
              <a:t>adj</a:t>
            </a:r>
            <a:r>
              <a:rPr lang="en-US" sz="3600" dirty="0" smtClean="0">
                <a:solidFill>
                  <a:schemeClr val="accent3">
                    <a:lumMod val="20000"/>
                    <a:lumOff val="80000"/>
                  </a:schemeClr>
                </a:solidFill>
                <a:latin typeface="Footlight MT Light" panose="0204060206030A020304" pitchFamily="18" charset="0"/>
              </a:rPr>
              <a:t>):   </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dirty="0" smtClean="0">
                <a:solidFill>
                  <a:schemeClr val="accent3">
                    <a:lumMod val="20000"/>
                    <a:lumOff val="80000"/>
                  </a:schemeClr>
                </a:solidFill>
                <a:latin typeface="Footlight MT Light" panose="0204060206030A020304" pitchFamily="18" charset="0"/>
              </a:rPr>
              <a:t>1. lasting </a:t>
            </a:r>
            <a:r>
              <a:rPr lang="en-US" sz="3600" dirty="0">
                <a:solidFill>
                  <a:schemeClr val="accent3">
                    <a:lumMod val="20000"/>
                    <a:lumOff val="80000"/>
                  </a:schemeClr>
                </a:solidFill>
                <a:latin typeface="Footlight MT Light" panose="0204060206030A020304" pitchFamily="18" charset="0"/>
              </a:rPr>
              <a:t>a very short time; short-lived; </a:t>
            </a:r>
            <a:r>
              <a:rPr lang="en-US" sz="3600" dirty="0" smtClean="0">
                <a:solidFill>
                  <a:schemeClr val="accent3">
                    <a:lumMod val="20000"/>
                    <a:lumOff val="80000"/>
                  </a:schemeClr>
                </a:solidFill>
                <a:latin typeface="Footlight MT Light" panose="0204060206030A020304" pitchFamily="18" charset="0"/>
              </a:rPr>
              <a:t>transitory</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dirty="0" smtClean="0">
                <a:solidFill>
                  <a:schemeClr val="accent3">
                    <a:lumMod val="20000"/>
                    <a:lumOff val="80000"/>
                  </a:schemeClr>
                </a:solidFill>
                <a:latin typeface="Footlight MT Light" panose="0204060206030A020304" pitchFamily="18" charset="0"/>
              </a:rPr>
              <a:t>2. lasting </a:t>
            </a:r>
            <a:r>
              <a:rPr lang="en-US" sz="3600" dirty="0">
                <a:solidFill>
                  <a:schemeClr val="accent3">
                    <a:lumMod val="20000"/>
                    <a:lumOff val="80000"/>
                  </a:schemeClr>
                </a:solidFill>
                <a:latin typeface="Footlight MT Light" panose="0204060206030A020304" pitchFamily="18" charset="0"/>
              </a:rPr>
              <a:t>but one </a:t>
            </a:r>
            <a:r>
              <a:rPr lang="en-US" sz="3600" dirty="0" smtClean="0">
                <a:solidFill>
                  <a:schemeClr val="accent3">
                    <a:lumMod val="20000"/>
                    <a:lumOff val="80000"/>
                  </a:schemeClr>
                </a:solidFill>
                <a:latin typeface="Footlight MT Light" panose="0204060206030A020304" pitchFamily="18" charset="0"/>
              </a:rPr>
              <a:t>day</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dirty="0" smtClean="0">
                <a:solidFill>
                  <a:schemeClr val="accent3">
                    <a:lumMod val="20000"/>
                    <a:lumOff val="80000"/>
                  </a:schemeClr>
                </a:solidFill>
                <a:latin typeface="Footlight MT Light" panose="0204060206030A020304" pitchFamily="18" charset="0"/>
              </a:rPr>
              <a:t>Greek </a:t>
            </a:r>
            <a:r>
              <a:rPr lang="en-US" sz="3600" i="1" dirty="0" err="1">
                <a:solidFill>
                  <a:schemeClr val="accent3">
                    <a:lumMod val="20000"/>
                    <a:lumOff val="80000"/>
                  </a:schemeClr>
                </a:solidFill>
                <a:latin typeface="Footlight MT Light" panose="0204060206030A020304" pitchFamily="18" charset="0"/>
              </a:rPr>
              <a:t>ephḗmer</a:t>
            </a:r>
            <a:r>
              <a:rPr lang="en-US" sz="3600" dirty="0">
                <a:solidFill>
                  <a:schemeClr val="accent3">
                    <a:lumMod val="20000"/>
                    <a:lumOff val="80000"/>
                  </a:schemeClr>
                </a:solidFill>
                <a:latin typeface="Footlight MT Light" panose="0204060206030A020304" pitchFamily="18" charset="0"/>
              </a:rPr>
              <a:t> </a:t>
            </a:r>
            <a:r>
              <a:rPr lang="en-US" sz="3600" dirty="0" smtClean="0">
                <a:solidFill>
                  <a:schemeClr val="accent3">
                    <a:lumMod val="20000"/>
                    <a:lumOff val="80000"/>
                  </a:schemeClr>
                </a:solidFill>
                <a:latin typeface="Footlight MT Light" panose="0204060206030A020304" pitchFamily="18" charset="0"/>
              </a:rPr>
              <a:t>, (</a:t>
            </a:r>
            <a:r>
              <a:rPr lang="en-US" sz="3600" i="1" dirty="0" smtClean="0">
                <a:solidFill>
                  <a:schemeClr val="accent3">
                    <a:lumMod val="20000"/>
                    <a:lumOff val="80000"/>
                  </a:schemeClr>
                </a:solidFill>
                <a:latin typeface="Footlight MT Light" panose="0204060206030A020304" pitchFamily="18" charset="0"/>
              </a:rPr>
              <a:t>ep- </a:t>
            </a:r>
            <a:r>
              <a:rPr lang="en-US" sz="3600" i="1" dirty="0">
                <a:solidFill>
                  <a:schemeClr val="accent3">
                    <a:lumMod val="20000"/>
                    <a:lumOff val="80000"/>
                  </a:schemeClr>
                </a:solidFill>
                <a:latin typeface="Footlight MT Light" panose="0204060206030A020304" pitchFamily="18" charset="0"/>
              </a:rPr>
              <a:t>+ </a:t>
            </a:r>
            <a:r>
              <a:rPr lang="en-US" sz="3600" i="1" dirty="0" err="1" smtClean="0">
                <a:solidFill>
                  <a:schemeClr val="accent3">
                    <a:lumMod val="20000"/>
                    <a:lumOff val="80000"/>
                  </a:schemeClr>
                </a:solidFill>
                <a:latin typeface="Footlight MT Light" panose="0204060206030A020304" pitchFamily="18" charset="0"/>
              </a:rPr>
              <a:t>hēmér</a:t>
            </a:r>
            <a:r>
              <a:rPr lang="en-US" sz="3600" dirty="0" smtClean="0">
                <a:solidFill>
                  <a:schemeClr val="accent3">
                    <a:lumMod val="20000"/>
                    <a:lumOff val="80000"/>
                  </a:schemeClr>
                </a:solidFill>
                <a:latin typeface="Footlight MT Light" panose="0204060206030A020304" pitchFamily="18" charset="0"/>
              </a:rPr>
              <a:t>: day)</a:t>
            </a:r>
          </a:p>
          <a:p>
            <a:pPr marL="0" indent="0">
              <a:buNone/>
            </a:pPr>
            <a:r>
              <a:rPr lang="en-US" sz="3600" dirty="0" smtClean="0">
                <a:solidFill>
                  <a:schemeClr val="accent3">
                    <a:lumMod val="20000"/>
                    <a:lumOff val="80000"/>
                  </a:schemeClr>
                </a:solidFill>
                <a:latin typeface="Footlight MT Light" panose="0204060206030A020304" pitchFamily="18" charset="0"/>
              </a:rPr>
              <a:t>First known use: 1570-80</a:t>
            </a:r>
          </a:p>
          <a:p>
            <a:pPr marL="0" indent="0">
              <a:buNone/>
            </a:pPr>
            <a:r>
              <a:rPr lang="en-US" sz="3600" dirty="0" smtClean="0">
                <a:solidFill>
                  <a:schemeClr val="accent3">
                    <a:lumMod val="20000"/>
                    <a:lumOff val="80000"/>
                  </a:schemeClr>
                </a:solidFill>
                <a:latin typeface="Footlight MT Light" panose="0204060206030A020304" pitchFamily="18" charset="0"/>
              </a:rPr>
              <a:t>“The </a:t>
            </a:r>
            <a:r>
              <a:rPr lang="en-US" sz="3600" dirty="0">
                <a:solidFill>
                  <a:schemeClr val="accent3">
                    <a:lumMod val="20000"/>
                    <a:lumOff val="80000"/>
                  </a:schemeClr>
                </a:solidFill>
                <a:latin typeface="Footlight MT Light" panose="0204060206030A020304" pitchFamily="18" charset="0"/>
              </a:rPr>
              <a:t>various combinations these minor authors are able to produce </a:t>
            </a:r>
            <a:r>
              <a:rPr lang="en-US" sz="3600" dirty="0" smtClean="0">
                <a:solidFill>
                  <a:schemeClr val="accent3">
                    <a:lumMod val="20000"/>
                    <a:lumOff val="80000"/>
                  </a:schemeClr>
                </a:solidFill>
                <a:latin typeface="Footlight MT Light" panose="0204060206030A020304" pitchFamily="18" charset="0"/>
              </a:rPr>
              <a:t>… may </a:t>
            </a:r>
            <a:r>
              <a:rPr lang="en-US" sz="3600" dirty="0">
                <a:solidFill>
                  <a:schemeClr val="accent3">
                    <a:lumMod val="20000"/>
                    <a:lumOff val="80000"/>
                  </a:schemeClr>
                </a:solidFill>
                <a:latin typeface="Footlight MT Light" panose="0204060206030A020304" pitchFamily="18" charset="0"/>
              </a:rPr>
              <a:t>be quite amusing in a mild </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ephemeral</a:t>
            </a:r>
            <a:r>
              <a:rPr lang="en-US" sz="3600" dirty="0">
                <a:solidFill>
                  <a:schemeClr val="accent3">
                    <a:lumMod val="20000"/>
                    <a:lumOff val="80000"/>
                  </a:schemeClr>
                </a:solidFill>
                <a:latin typeface="Footlight MT Light" panose="0204060206030A020304" pitchFamily="18" charset="0"/>
              </a:rPr>
              <a:t> </a:t>
            </a:r>
            <a:r>
              <a:rPr lang="en-US" sz="3600" dirty="0" smtClean="0">
                <a:solidFill>
                  <a:schemeClr val="accent3">
                    <a:lumMod val="20000"/>
                    <a:lumOff val="80000"/>
                  </a:schemeClr>
                </a:solidFill>
                <a:latin typeface="Footlight MT Light" panose="0204060206030A020304" pitchFamily="18" charset="0"/>
              </a:rPr>
              <a:t>way....” V. Nabokov</a:t>
            </a:r>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853890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pPr algn="ctr"/>
            <a:r>
              <a:rPr lang="en-US" sz="3600" dirty="0" smtClean="0">
                <a:solidFill>
                  <a:schemeClr val="accent3">
                    <a:lumMod val="20000"/>
                    <a:lumOff val="80000"/>
                  </a:schemeClr>
                </a:solidFill>
                <a:latin typeface="Footlight MT Light" panose="0204060206030A020304" pitchFamily="18" charset="0"/>
              </a:rPr>
              <a:t>Week One Vocabulary </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dirty="0" smtClean="0">
                <a:solidFill>
                  <a:schemeClr val="accent3">
                    <a:lumMod val="20000"/>
                    <a:lumOff val="80000"/>
                  </a:schemeClr>
                </a:solidFill>
                <a:latin typeface="Footlight MT Light" panose="0204060206030A020304" pitchFamily="18" charset="0"/>
              </a:rPr>
              <a:t>   </a:t>
            </a:r>
            <a:r>
              <a:rPr lang="en-US" sz="4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2. </a:t>
            </a:r>
            <a:r>
              <a:rPr lang="en-US" sz="4600" b="1" dirty="0">
                <a:solidFill>
                  <a:srgbClr val="FFFF00"/>
                </a:solidFill>
                <a:effectLst>
                  <a:outerShdw blurRad="38100" dist="38100" dir="2700000" algn="tl">
                    <a:srgbClr val="000000">
                      <a:alpha val="43137"/>
                    </a:srgbClr>
                  </a:outerShdw>
                </a:effectLst>
                <a:latin typeface="Footlight MT Light" panose="0204060206030A020304" pitchFamily="18" charset="0"/>
              </a:rPr>
              <a:t>aloof</a:t>
            </a:r>
            <a:r>
              <a:rPr lang="en-US" sz="4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a:t>
            </a:r>
            <a:endParaRPr lang="en-US" sz="4600" b="1" dirty="0">
              <a:solidFill>
                <a:srgbClr val="FFFF00"/>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1.</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adverb: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at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a distance, especially in feeling or interest;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apart</a:t>
            </a:r>
            <a:endPar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2. </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adjective:</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reserved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or reticent; indifferent;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disinterested</a:t>
            </a:r>
          </a:p>
          <a:p>
            <a:pPr marL="0" indent="0">
              <a:buNone/>
            </a:pPr>
            <a:endPar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First known use: 1525-1535  Middle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English </a:t>
            </a:r>
            <a:r>
              <a:rPr lang="en-US" sz="3600" b="1" i="1" dirty="0" err="1">
                <a:solidFill>
                  <a:schemeClr val="tx1"/>
                </a:solidFill>
                <a:effectLst>
                  <a:outerShdw blurRad="38100" dist="38100" dir="2700000" algn="tl">
                    <a:srgbClr val="000000">
                      <a:alpha val="43137"/>
                    </a:srgbClr>
                  </a:outerShdw>
                </a:effectLst>
                <a:latin typeface="Footlight MT Light" panose="0204060206030A020304" pitchFamily="18" charset="0"/>
              </a:rPr>
              <a:t>loof</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or “luff” for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"windward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direction”.  Originally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a nautical order to keep the ship's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bow to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the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wind to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stay clear of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shore;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hence the figurative sense of "at a distance, apart”. </a:t>
            </a:r>
            <a:endPar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As readers, “we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ought to remain a little </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aloof</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and take pleasure in this </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aloofness</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while at the same time we keenly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enjoy … the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inner weave of a given masterpiece</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V. Nabokov</a:t>
            </a:r>
          </a:p>
          <a:p>
            <a:pPr marL="0" indent="0">
              <a:buNone/>
            </a:pPr>
            <a:endPar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endParaRPr>
          </a:p>
          <a:p>
            <a:pPr marL="0" indent="0">
              <a:buNone/>
            </a:pPr>
            <a:endParaRPr lang="en-US" sz="3600" dirty="0">
              <a:solidFill>
                <a:schemeClr val="accent3">
                  <a:lumMod val="20000"/>
                  <a:lumOff val="80000"/>
                </a:schemeClr>
              </a:solidFill>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2558529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228600" y="1524000"/>
            <a:ext cx="8686800" cy="5105400"/>
          </a:xfrm>
        </p:spPr>
        <p:txBody>
          <a:bodyPr>
            <a:normAutofit fontScale="62500" lnSpcReduction="20000"/>
          </a:bodyPr>
          <a:lstStyle/>
          <a:p>
            <a:pPr algn="ctr"/>
            <a:r>
              <a:rPr lang="en-US" sz="3600" dirty="0" smtClean="0">
                <a:solidFill>
                  <a:schemeClr val="accent3">
                    <a:lumMod val="20000"/>
                    <a:lumOff val="80000"/>
                  </a:schemeClr>
                </a:solidFill>
                <a:latin typeface="Footlight MT Light" panose="0204060206030A020304" pitchFamily="18" charset="0"/>
              </a:rPr>
              <a:t>Week One Vocabulary </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dirty="0" smtClean="0">
                <a:solidFill>
                  <a:schemeClr val="accent3">
                    <a:lumMod val="20000"/>
                    <a:lumOff val="80000"/>
                  </a:schemeClr>
                </a:solidFill>
                <a:latin typeface="Footlight MT Light" panose="0204060206030A020304" pitchFamily="18" charset="0"/>
              </a:rPr>
              <a:t>  </a:t>
            </a:r>
            <a:r>
              <a:rPr lang="en-US" sz="51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3. temper: </a:t>
            </a:r>
          </a:p>
          <a:p>
            <a:pPr marL="0" indent="0">
              <a:buNone/>
            </a:pP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   noun</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1. a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person's state of mind seen in terms of their being angry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or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calm.</a:t>
            </a: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2. the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degree of hardness and elasticity in steel or other metal.</a:t>
            </a:r>
          </a:p>
          <a:p>
            <a:pPr marL="0" indent="0">
              <a:buNone/>
            </a:pP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     verb</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1</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improve the hardness and elasticity of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steel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or other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metal)by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reheating and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then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cooling it.</a:t>
            </a:r>
          </a:p>
          <a:p>
            <a:pPr marL="0" indent="0">
              <a:buNone/>
            </a:pP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*2.</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serve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as a neutralizing or counterbalancing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force</a:t>
            </a:r>
          </a:p>
          <a:p>
            <a:pPr marL="0" indent="0">
              <a:buNone/>
            </a:pPr>
            <a:endPar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endParaRPr>
          </a:p>
          <a:p>
            <a:pPr marL="0" indent="0">
              <a:buNone/>
            </a:pPr>
            <a:r>
              <a:rPr lang="en-US" sz="38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Old </a:t>
            </a:r>
            <a:r>
              <a:rPr lang="en-US" sz="3800" b="1" dirty="0">
                <a:solidFill>
                  <a:schemeClr val="tx1"/>
                </a:solidFill>
                <a:effectLst>
                  <a:outerShdw blurRad="38100" dist="38100" dir="2700000" algn="tl">
                    <a:srgbClr val="000000">
                      <a:alpha val="43137"/>
                    </a:srgbClr>
                  </a:outerShdw>
                </a:effectLst>
                <a:latin typeface="Footlight MT Light" panose="0204060206030A020304" pitchFamily="18" charset="0"/>
              </a:rPr>
              <a:t>English </a:t>
            </a:r>
            <a:r>
              <a:rPr lang="en-US" sz="3800" b="1" i="1" dirty="0" err="1">
                <a:solidFill>
                  <a:schemeClr val="tx1"/>
                </a:solidFill>
                <a:effectLst>
                  <a:outerShdw blurRad="38100" dist="38100" dir="2700000" algn="tl">
                    <a:srgbClr val="000000">
                      <a:alpha val="43137"/>
                    </a:srgbClr>
                  </a:outerShdw>
                </a:effectLst>
                <a:latin typeface="Footlight MT Light" panose="0204060206030A020304" pitchFamily="18" charset="0"/>
              </a:rPr>
              <a:t>temprian</a:t>
            </a:r>
            <a:r>
              <a:rPr lang="en-US" sz="3800" b="1" i="1" dirty="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800" b="1" dirty="0">
                <a:solidFill>
                  <a:schemeClr val="tx1"/>
                </a:solidFill>
                <a:effectLst>
                  <a:outerShdw blurRad="38100" dist="38100" dir="2700000" algn="tl">
                    <a:srgbClr val="000000">
                      <a:alpha val="43137"/>
                    </a:srgbClr>
                  </a:outerShdw>
                </a:effectLst>
                <a:latin typeface="Footlight MT Light" panose="0204060206030A020304" pitchFamily="18" charset="0"/>
              </a:rPr>
              <a:t>‘bring something into the required condition by mixing it with something </a:t>
            </a:r>
            <a:r>
              <a:rPr lang="en-US" sz="38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else.’  The </a:t>
            </a:r>
            <a:r>
              <a:rPr lang="en-US" sz="3800" b="1" dirty="0">
                <a:solidFill>
                  <a:schemeClr val="tx1"/>
                </a:solidFill>
                <a:effectLst>
                  <a:outerShdw blurRad="38100" dist="38100" dir="2700000" algn="tl">
                    <a:srgbClr val="000000">
                      <a:alpha val="43137"/>
                    </a:srgbClr>
                  </a:outerShdw>
                </a:effectLst>
                <a:latin typeface="Footlight MT Light" panose="0204060206030A020304" pitchFamily="18" charset="0"/>
              </a:rPr>
              <a:t>noun originally denoted </a:t>
            </a:r>
            <a:r>
              <a:rPr lang="en-US" sz="38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the </a:t>
            </a:r>
            <a:r>
              <a:rPr lang="en-US" sz="3800" b="1" dirty="0">
                <a:solidFill>
                  <a:schemeClr val="tx1"/>
                </a:solidFill>
                <a:effectLst>
                  <a:outerShdw blurRad="38100" dist="38100" dir="2700000" algn="tl">
                    <a:srgbClr val="000000">
                      <a:alpha val="43137"/>
                    </a:srgbClr>
                  </a:outerShdw>
                </a:effectLst>
                <a:latin typeface="Footlight MT Light" panose="0204060206030A020304" pitchFamily="18" charset="0"/>
              </a:rPr>
              <a:t>combination of the four bodily humors, believed in medieval times to be the basis of temperament, hence sense 1 of the noun (late Middle English). </a:t>
            </a:r>
            <a:endParaRPr lang="en-US" sz="3800" dirty="0" smtClean="0">
              <a:solidFill>
                <a:schemeClr val="tx1"/>
              </a:solidFill>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416732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228600" y="1524000"/>
            <a:ext cx="8686800" cy="5105400"/>
          </a:xfrm>
        </p:spPr>
        <p:txBody>
          <a:bodyPr>
            <a:normAutofit/>
          </a:bodyPr>
          <a:lstStyle/>
          <a:p>
            <a:pPr algn="ctr"/>
            <a:r>
              <a:rPr lang="en-US" sz="3600" dirty="0" smtClean="0">
                <a:solidFill>
                  <a:schemeClr val="accent3">
                    <a:lumMod val="20000"/>
                    <a:lumOff val="80000"/>
                  </a:schemeClr>
                </a:solidFill>
                <a:latin typeface="Footlight MT Light" panose="0204060206030A020304" pitchFamily="18" charset="0"/>
              </a:rPr>
              <a:t>Week One Vocabulary </a:t>
            </a:r>
            <a:endParaRPr lang="en-US" sz="3600" dirty="0">
              <a:solidFill>
                <a:schemeClr val="accent3">
                  <a:lumMod val="20000"/>
                  <a:lumOff val="80000"/>
                </a:schemeClr>
              </a:solidFill>
              <a:latin typeface="Footlight MT Light" panose="0204060206030A020304" pitchFamily="18" charset="0"/>
            </a:endParaRPr>
          </a:p>
          <a:p>
            <a:pPr marL="0" indent="0">
              <a:buNone/>
            </a:pPr>
            <a:r>
              <a:rPr lang="en-US" sz="3600" dirty="0" smtClean="0">
                <a:solidFill>
                  <a:schemeClr val="accent3">
                    <a:lumMod val="20000"/>
                    <a:lumOff val="80000"/>
                  </a:schemeClr>
                </a:solidFill>
                <a:latin typeface="Footlight MT Light" panose="0204060206030A020304" pitchFamily="18" charset="0"/>
              </a:rPr>
              <a:t>  </a:t>
            </a:r>
            <a:r>
              <a:rPr lang="en-US" sz="51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3. temper: </a:t>
            </a:r>
          </a:p>
          <a:p>
            <a:pPr marL="0" indent="0">
              <a:buNone/>
            </a:pPr>
            <a:r>
              <a:rPr lang="en-US" sz="3900" b="1" dirty="0">
                <a:solidFill>
                  <a:schemeClr val="tx1"/>
                </a:solidFill>
                <a:effectLst>
                  <a:outerShdw blurRad="38100" dist="38100" dir="2700000" algn="tl">
                    <a:srgbClr val="000000">
                      <a:alpha val="43137"/>
                    </a:srgbClr>
                  </a:outerShdw>
                </a:effectLst>
                <a:latin typeface="Footlight MT Light" panose="0204060206030A020304" pitchFamily="18" charset="0"/>
              </a:rPr>
              <a:t>Example: </a:t>
            </a:r>
            <a:r>
              <a:rPr lang="en-US" sz="39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“The </a:t>
            </a:r>
            <a:r>
              <a:rPr lang="en-US" sz="3900" b="1" dirty="0">
                <a:solidFill>
                  <a:schemeClr val="tx1"/>
                </a:solidFill>
                <a:effectLst>
                  <a:outerShdw blurRad="38100" dist="38100" dir="2700000" algn="tl">
                    <a:srgbClr val="000000">
                      <a:alpha val="43137"/>
                    </a:srgbClr>
                  </a:outerShdw>
                </a:effectLst>
                <a:latin typeface="Footlight MT Light" panose="0204060206030A020304" pitchFamily="18" charset="0"/>
              </a:rPr>
              <a:t>enthusiastic artist alone is apt to be too subjective in his attitude towards a book, and so a scientific coolness of judgment will </a:t>
            </a:r>
            <a:r>
              <a:rPr lang="en-US" sz="3900" b="1" dirty="0">
                <a:solidFill>
                  <a:srgbClr val="FFFF00"/>
                </a:solidFill>
                <a:effectLst>
                  <a:outerShdw blurRad="38100" dist="38100" dir="2700000" algn="tl">
                    <a:srgbClr val="000000">
                      <a:alpha val="43137"/>
                    </a:srgbClr>
                  </a:outerShdw>
                </a:effectLst>
                <a:latin typeface="Footlight MT Light" panose="0204060206030A020304" pitchFamily="18" charset="0"/>
              </a:rPr>
              <a:t>temper</a:t>
            </a:r>
            <a:r>
              <a:rPr lang="en-US" sz="3900" b="1" dirty="0">
                <a:solidFill>
                  <a:schemeClr val="tx1"/>
                </a:solidFill>
                <a:effectLst>
                  <a:outerShdw blurRad="38100" dist="38100" dir="2700000" algn="tl">
                    <a:srgbClr val="000000">
                      <a:alpha val="43137"/>
                    </a:srgbClr>
                  </a:outerShdw>
                </a:effectLst>
                <a:latin typeface="Footlight MT Light" panose="0204060206030A020304" pitchFamily="18" charset="0"/>
              </a:rPr>
              <a:t> the </a:t>
            </a:r>
            <a:r>
              <a:rPr lang="en-US" sz="3900" b="1" dirty="0">
                <a:solidFill>
                  <a:srgbClr val="FFFF00"/>
                </a:solidFill>
                <a:effectLst>
                  <a:outerShdw blurRad="38100" dist="38100" dir="2700000" algn="tl">
                    <a:srgbClr val="000000">
                      <a:alpha val="43137"/>
                    </a:srgbClr>
                  </a:outerShdw>
                </a:effectLst>
                <a:latin typeface="Footlight MT Light" panose="0204060206030A020304" pitchFamily="18" charset="0"/>
              </a:rPr>
              <a:t>intuitive</a:t>
            </a:r>
            <a:r>
              <a:rPr lang="en-US" sz="3900" b="1" dirty="0">
                <a:solidFill>
                  <a:schemeClr val="tx1"/>
                </a:solidFill>
                <a:effectLst>
                  <a:outerShdw blurRad="38100" dist="38100" dir="2700000" algn="tl">
                    <a:srgbClr val="000000">
                      <a:alpha val="43137"/>
                    </a:srgbClr>
                  </a:outerShdw>
                </a:effectLst>
                <a:latin typeface="Footlight MT Light" panose="0204060206030A020304" pitchFamily="18" charset="0"/>
              </a:rPr>
              <a:t> heat</a:t>
            </a:r>
            <a:r>
              <a:rPr lang="en-US" sz="39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V. Nabokov</a:t>
            </a:r>
          </a:p>
          <a:p>
            <a:pPr marL="0" indent="0">
              <a:buNone/>
            </a:pPr>
            <a:endPar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2613224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4000" dirty="0" smtClean="0">
                <a:solidFill>
                  <a:schemeClr val="bg1">
                    <a:lumMod val="40000"/>
                    <a:lumOff val="60000"/>
                  </a:schemeClr>
                </a:solidFill>
                <a:latin typeface="Footlight MT Light" panose="0204060206030A020304" pitchFamily="18" charset="0"/>
              </a:rPr>
              <a:t>Words, Words, Words</a:t>
            </a:r>
            <a:br>
              <a:rPr lang="en-US" sz="4000" dirty="0" smtClean="0">
                <a:solidFill>
                  <a:schemeClr val="bg1">
                    <a:lumMod val="40000"/>
                    <a:lumOff val="60000"/>
                  </a:schemeClr>
                </a:solidFill>
                <a:latin typeface="Footlight MT Light" panose="0204060206030A020304" pitchFamily="18" charset="0"/>
              </a:rPr>
            </a:br>
            <a:r>
              <a:rPr lang="en-US" sz="4000" dirty="0" smtClean="0">
                <a:solidFill>
                  <a:schemeClr val="bg1">
                    <a:lumMod val="40000"/>
                    <a:lumOff val="60000"/>
                  </a:schemeClr>
                </a:solidFill>
                <a:latin typeface="Footlight MT Light" panose="0204060206030A020304" pitchFamily="18" charset="0"/>
              </a:rPr>
              <a:t>…to Know and Love</a:t>
            </a:r>
            <a:endParaRPr lang="en-US" sz="4000" dirty="0">
              <a:solidFill>
                <a:schemeClr val="bg1">
                  <a:lumMod val="40000"/>
                  <a:lumOff val="60000"/>
                </a:schemeClr>
              </a:solidFill>
              <a:latin typeface="Footlight MT Light" panose="0204060206030A020304" pitchFamily="18" charset="0"/>
            </a:endParaRPr>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sz="3600" dirty="0" smtClean="0">
                <a:solidFill>
                  <a:schemeClr val="accent3">
                    <a:lumMod val="20000"/>
                    <a:lumOff val="80000"/>
                  </a:schemeClr>
                </a:solidFill>
                <a:latin typeface="Footlight MT Light" panose="0204060206030A020304" pitchFamily="18" charset="0"/>
              </a:rPr>
              <a:t>Week One Vocabulary</a:t>
            </a:r>
          </a:p>
          <a:p>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4.  intuitive</a:t>
            </a:r>
            <a:r>
              <a:rPr lang="en-US" sz="3600" b="1" dirty="0">
                <a:solidFill>
                  <a:srgbClr val="FFFF00"/>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a:t>
            </a:r>
            <a:r>
              <a:rPr lang="en-US" sz="3600" b="1" dirty="0" err="1" smtClean="0">
                <a:solidFill>
                  <a:srgbClr val="FFFF00"/>
                </a:solidFill>
                <a:effectLst>
                  <a:outerShdw blurRad="38100" dist="38100" dir="2700000" algn="tl">
                    <a:srgbClr val="000000">
                      <a:alpha val="43137"/>
                    </a:srgbClr>
                  </a:outerShdw>
                </a:effectLst>
                <a:latin typeface="Footlight MT Light" panose="0204060206030A020304" pitchFamily="18" charset="0"/>
              </a:rPr>
              <a:t>adj</a:t>
            </a:r>
            <a:r>
              <a:rPr lang="en-US" sz="3600" b="1" dirty="0" smtClean="0">
                <a:solidFill>
                  <a:srgbClr val="FFFF00"/>
                </a:solidFill>
                <a:effectLst>
                  <a:outerShdw blurRad="38100" dist="38100" dir="2700000" algn="tl">
                    <a:srgbClr val="000000">
                      <a:alpha val="43137"/>
                    </a:srgbClr>
                  </a:outerShdw>
                </a:effectLst>
                <a:latin typeface="Footlight MT Light" panose="0204060206030A020304" pitchFamily="18" charset="0"/>
              </a:rPr>
              <a:t>) </a:t>
            </a:r>
            <a:r>
              <a:rPr lang="en-US" sz="36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known </a:t>
            </a:r>
            <a:r>
              <a:rPr lang="en-US" sz="3600" b="1" dirty="0">
                <a:solidFill>
                  <a:schemeClr val="tx1"/>
                </a:solidFill>
                <a:effectLst>
                  <a:outerShdw blurRad="38100" dist="38100" dir="2700000" algn="tl">
                    <a:srgbClr val="000000">
                      <a:alpha val="43137"/>
                    </a:srgbClr>
                  </a:outerShdw>
                </a:effectLst>
                <a:latin typeface="Footlight MT Light" panose="0204060206030A020304" pitchFamily="18" charset="0"/>
              </a:rPr>
              <a:t>or perceived by intuition :  directly apprehended </a:t>
            </a:r>
          </a:p>
          <a:p>
            <a:r>
              <a:rPr lang="en-US" sz="3600" dirty="0" smtClean="0">
                <a:solidFill>
                  <a:srgbClr val="FFFF00"/>
                </a:solidFill>
                <a:latin typeface="Footlight MT Light" panose="0204060206030A020304" pitchFamily="18" charset="0"/>
              </a:rPr>
              <a:t>intuition:</a:t>
            </a:r>
            <a:r>
              <a:rPr lang="en-US" sz="3200" dirty="0" smtClean="0">
                <a:latin typeface="Footlight MT Light" panose="0204060206030A020304" pitchFamily="18" charset="0"/>
              </a:rPr>
              <a:t>  </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1. quick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and ready </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insight</a:t>
            </a:r>
          </a:p>
          <a:p>
            <a:r>
              <a:rPr lang="en-US" sz="35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2</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immediate apprehension or cognition </a:t>
            </a:r>
            <a:endPar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endParaRPr>
          </a:p>
          <a:p>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3.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the power or faculty of attaining to direct knowledge or cognition without evident rational thought and </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inference</a:t>
            </a:r>
          </a:p>
          <a:p>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First Known Use: circa 1645  from Latin </a:t>
            </a:r>
            <a:r>
              <a:rPr lang="en-US" sz="3200" b="1" i="1" dirty="0" err="1">
                <a:solidFill>
                  <a:schemeClr val="tx1"/>
                </a:solidFill>
                <a:effectLst>
                  <a:outerShdw blurRad="38100" dist="38100" dir="2700000" algn="tl">
                    <a:srgbClr val="000000">
                      <a:alpha val="43137"/>
                    </a:srgbClr>
                  </a:outerShdw>
                </a:effectLst>
                <a:latin typeface="Footlight MT Light" panose="0204060206030A020304" pitchFamily="18" charset="0"/>
              </a:rPr>
              <a:t>intuēri</a:t>
            </a:r>
            <a:r>
              <a:rPr lang="en-US" sz="3200" b="1" i="1" dirty="0">
                <a:solidFill>
                  <a:schemeClr val="tx1"/>
                </a:solidFill>
                <a:effectLst>
                  <a:outerShdw blurRad="38100" dist="38100" dir="2700000" algn="tl">
                    <a:srgbClr val="000000">
                      <a:alpha val="43137"/>
                    </a:srgbClr>
                  </a:outerShdw>
                </a:effectLst>
                <a:latin typeface="Footlight MT Light" panose="0204060206030A020304" pitchFamily="18" charset="0"/>
              </a:rPr>
              <a:t> </a:t>
            </a:r>
            <a:r>
              <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rPr>
              <a:t>to look at, </a:t>
            </a:r>
            <a:r>
              <a:rPr lang="en-US" sz="3200" b="1" dirty="0" smtClean="0">
                <a:solidFill>
                  <a:schemeClr val="tx1"/>
                </a:solidFill>
                <a:effectLst>
                  <a:outerShdw blurRad="38100" dist="38100" dir="2700000" algn="tl">
                    <a:srgbClr val="000000">
                      <a:alpha val="43137"/>
                    </a:srgbClr>
                  </a:outerShdw>
                </a:effectLst>
                <a:latin typeface="Footlight MT Light" panose="0204060206030A020304" pitchFamily="18" charset="0"/>
              </a:rPr>
              <a:t>contemplate</a:t>
            </a:r>
            <a:endParaRPr lang="en-US" sz="3200" b="1" dirty="0">
              <a:solidFill>
                <a:schemeClr val="tx1"/>
              </a:solidFill>
              <a:effectLst>
                <a:outerShdw blurRad="38100" dist="38100" dir="2700000" algn="tl">
                  <a:srgbClr val="000000">
                    <a:alpha val="43137"/>
                  </a:srgbClr>
                </a:outerShdw>
              </a:effectLst>
              <a:latin typeface="Footlight MT Light" panose="0204060206030A020304" pitchFamily="18" charset="0"/>
            </a:endParaRPr>
          </a:p>
          <a:p>
            <a:endParaRPr lang="en-US" sz="3200" dirty="0" smtClean="0">
              <a:latin typeface="Footlight MT Light" panose="0204060206030A020304" pitchFamily="18" charset="0"/>
            </a:endParaRPr>
          </a:p>
          <a:p>
            <a:endParaRPr lang="en-US" sz="3200" dirty="0">
              <a:latin typeface="Footlight MT Light" panose="0204060206030A020304" pitchFamily="18" charset="0"/>
            </a:endParaRPr>
          </a:p>
        </p:txBody>
      </p:sp>
    </p:spTree>
    <p:extLst>
      <p:ext uri="{BB962C8B-B14F-4D97-AF65-F5344CB8AC3E}">
        <p14:creationId xmlns:p14="http://schemas.microsoft.com/office/powerpoint/2010/main" val="206454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ustom 9">
      <a:dk1>
        <a:srgbClr val="F79646"/>
      </a:dk1>
      <a:lt1>
        <a:sysClr val="window" lastClr="FFFFFF"/>
      </a:lt1>
      <a:dk2>
        <a:srgbClr val="1F497D"/>
      </a:dk2>
      <a:lt2>
        <a:srgbClr val="FBD5B5"/>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8812</TotalTime>
  <Words>693</Words>
  <Application>Microsoft Office PowerPoint</Application>
  <PresentationFormat>On-screen Show (4:3)</PresentationFormat>
  <Paragraphs>114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Thatch</vt:lpstr>
      <vt:lpstr>A.P. Literature Vocabulary List</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lpstr>Words, Words, Words …to Know and Love</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Literature Vocabulary Lists</dc:title>
  <dc:creator>Mark Coovelis</dc:creator>
  <cp:lastModifiedBy>Mark Coovelis</cp:lastModifiedBy>
  <cp:revision>26</cp:revision>
  <dcterms:created xsi:type="dcterms:W3CDTF">2016-08-09T14:10:15Z</dcterms:created>
  <dcterms:modified xsi:type="dcterms:W3CDTF">2016-08-15T17:02:50Z</dcterms:modified>
</cp:coreProperties>
</file>