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84" y="-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BBF2C-09E6-43B1-A17F-9463C44F646E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EACAE9-2253-4303-A070-6EB4556D7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45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ACAE9-2253-4303-A070-6EB4556D70A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797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ACAE9-2253-4303-A070-6EB4556D70A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797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ACAE9-2253-4303-A070-6EB4556D70A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797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ACAE9-2253-4303-A070-6EB4556D70A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797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ACAE9-2253-4303-A070-6EB4556D70A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797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ACAE9-2253-4303-A070-6EB4556D70A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797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ACAE9-2253-4303-A070-6EB4556D70A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797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CFE1E2C-D3D5-4A66-8B11-B590377C56F8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F66DE28-7DC5-4DC1-AFC8-86EA1C154D92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1E2C-D3D5-4A66-8B11-B590377C56F8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6DE28-7DC5-4DC1-AFC8-86EA1C154D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1E2C-D3D5-4A66-8B11-B590377C56F8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6DE28-7DC5-4DC1-AFC8-86EA1C154D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1E2C-D3D5-4A66-8B11-B590377C56F8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6DE28-7DC5-4DC1-AFC8-86EA1C154D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1E2C-D3D5-4A66-8B11-B590377C56F8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6DE28-7DC5-4DC1-AFC8-86EA1C154D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1E2C-D3D5-4A66-8B11-B590377C56F8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6DE28-7DC5-4DC1-AFC8-86EA1C154D9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1E2C-D3D5-4A66-8B11-B590377C56F8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6DE28-7DC5-4DC1-AFC8-86EA1C154D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1E2C-D3D5-4A66-8B11-B590377C56F8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6DE28-7DC5-4DC1-AFC8-86EA1C154D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1E2C-D3D5-4A66-8B11-B590377C56F8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6DE28-7DC5-4DC1-AFC8-86EA1C154D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1E2C-D3D5-4A66-8B11-B590377C56F8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6DE28-7DC5-4DC1-AFC8-86EA1C154D92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1E2C-D3D5-4A66-8B11-B590377C56F8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6DE28-7DC5-4DC1-AFC8-86EA1C154D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CFE1E2C-D3D5-4A66-8B11-B590377C56F8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F66DE28-7DC5-4DC1-AFC8-86EA1C154D9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6800" y="3962400"/>
            <a:ext cx="3313355" cy="170216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tx1"/>
                </a:solidFill>
                <a:latin typeface="Bauhaus 93" panose="04030905020B02020C02" pitchFamily="82" charset="0"/>
              </a:rPr>
              <a:t>Terms and Words to Know and Love   #6</a:t>
            </a:r>
            <a:endParaRPr lang="en-US" sz="4800" dirty="0">
              <a:solidFill>
                <a:schemeClr val="tx1"/>
              </a:solidFill>
              <a:latin typeface="Bauhaus 93" panose="04030905020B02020C02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4206240" cy="4206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336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481944" cy="1143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Bauhaus 93" panose="04030905020B02020C02" pitchFamily="82" charset="0"/>
              </a:rPr>
              <a:t>Words to Know and Love</a:t>
            </a:r>
            <a:endParaRPr lang="en-US" dirty="0">
              <a:solidFill>
                <a:schemeClr val="tx1"/>
              </a:solidFill>
              <a:latin typeface="Bauhaus 93" panose="04030905020B02020C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52578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Obsequious: adj.:  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exhibiting 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a fawning 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(flattering) attentiveness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marL="68580" indent="0">
              <a:buNone/>
            </a:pPr>
            <a:r>
              <a:rPr lang="en-US" sz="3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-from </a:t>
            </a:r>
            <a:r>
              <a:rPr lang="en-US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the Latin root </a:t>
            </a:r>
            <a:r>
              <a:rPr lang="en-US" sz="39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sequi</a:t>
            </a:r>
            <a:r>
              <a:rPr lang="en-US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, </a:t>
            </a:r>
            <a:endParaRPr lang="en-US" sz="39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marL="68580" indent="0">
              <a:buNone/>
            </a:pPr>
            <a:r>
              <a:rPr lang="en-US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en-US" sz="3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               meaning </a:t>
            </a:r>
            <a:r>
              <a:rPr lang="en-US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"to follow."</a:t>
            </a:r>
          </a:p>
          <a:p>
            <a:pPr marL="68580" indent="0">
              <a:buNone/>
            </a:pP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The word 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implies 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an exaggerated 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deference of manner 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. For instance, waiters 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who are 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obsequious 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in the presence of 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celebrities.</a:t>
            </a:r>
          </a:p>
        </p:txBody>
      </p:sp>
    </p:spTree>
    <p:extLst>
      <p:ext uri="{BB962C8B-B14F-4D97-AF65-F5344CB8AC3E}">
        <p14:creationId xmlns:p14="http://schemas.microsoft.com/office/powerpoint/2010/main" val="289071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481944" cy="1143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Bauhaus 93" panose="04030905020B02020C02" pitchFamily="82" charset="0"/>
              </a:rPr>
              <a:t>Words to Know and Love</a:t>
            </a:r>
            <a:endParaRPr lang="en-US" dirty="0">
              <a:solidFill>
                <a:schemeClr val="tx1"/>
              </a:solidFill>
              <a:latin typeface="Bauhaus 93" panose="04030905020B02020C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52578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Jocund: </a:t>
            </a: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adj.</a:t>
            </a:r>
          </a:p>
          <a:p>
            <a:pPr marL="68580" indent="0">
              <a:buNone/>
            </a:pP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   - 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marked 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by or suggestive of high spirits and lively 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mirthfulness. </a:t>
            </a:r>
          </a:p>
          <a:p>
            <a:pPr marL="68580" indent="0">
              <a:buNone/>
            </a:pP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The word comes from "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jucundus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," a Latin word meaning "agreeable" or "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delightful." </a:t>
            </a:r>
          </a:p>
        </p:txBody>
      </p:sp>
    </p:spTree>
    <p:extLst>
      <p:ext uri="{BB962C8B-B14F-4D97-AF65-F5344CB8AC3E}">
        <p14:creationId xmlns:p14="http://schemas.microsoft.com/office/powerpoint/2010/main" val="135301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481944" cy="1143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Bauhaus 93" panose="04030905020B02020C02" pitchFamily="82" charset="0"/>
              </a:rPr>
              <a:t>Words to Know and Love</a:t>
            </a:r>
            <a:endParaRPr lang="en-US" dirty="0">
              <a:solidFill>
                <a:schemeClr val="tx1"/>
              </a:solidFill>
              <a:latin typeface="Bauhaus 93" panose="04030905020B02020C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839200" cy="52578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Jocund: </a:t>
            </a: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adj.</a:t>
            </a:r>
          </a:p>
          <a:p>
            <a:pPr marL="68580" indent="0">
              <a:buNone/>
            </a:pP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  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Claudius [to Gertrude] :Madam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, come;</a:t>
            </a:r>
          </a:p>
          <a:p>
            <a:pPr marL="68580" indent="0">
              <a:buNone/>
            </a:pP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This gentle and unforced accord of Hamlet</a:t>
            </a:r>
          </a:p>
          <a:p>
            <a:pPr marL="68580" indent="0">
              <a:buNone/>
            </a:pP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Sits smiling to my heart: in grace whereof,</a:t>
            </a:r>
          </a:p>
          <a:p>
            <a:pPr marL="68580" indent="0">
              <a:buNone/>
            </a:pP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No 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jocund 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health that Denmark drinks 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today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,</a:t>
            </a:r>
          </a:p>
          <a:p>
            <a:pPr marL="68580" indent="0">
              <a:buNone/>
            </a:pP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But the great cannon to the clouds shall 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tell.</a:t>
            </a:r>
          </a:p>
        </p:txBody>
      </p:sp>
    </p:spTree>
    <p:extLst>
      <p:ext uri="{BB962C8B-B14F-4D97-AF65-F5344CB8AC3E}">
        <p14:creationId xmlns:p14="http://schemas.microsoft.com/office/powerpoint/2010/main" val="151383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481944" cy="1143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Bauhaus 93" panose="04030905020B02020C02" pitchFamily="82" charset="0"/>
              </a:rPr>
              <a:t>Words to Know and Love</a:t>
            </a:r>
            <a:endParaRPr lang="en-US" dirty="0">
              <a:solidFill>
                <a:schemeClr val="tx1"/>
              </a:solidFill>
              <a:latin typeface="Bauhaus 93" panose="04030905020B02020C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0" cy="52578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Satyr: noun</a:t>
            </a:r>
          </a:p>
          <a:p>
            <a:pPr marL="68580" indent="0">
              <a:buNone/>
            </a:pP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	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1. One 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of the forest gods in Greek mythology who have 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the faces 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and bodies 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of men, 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and 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the ears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, legs, and tails 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of goats . </a:t>
            </a:r>
          </a:p>
          <a:p>
            <a:pPr marL="68580" indent="0">
              <a:buNone/>
            </a:pP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	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2. A lecherous man.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9" r="22933"/>
          <a:stretch/>
        </p:blipFill>
        <p:spPr bwMode="auto">
          <a:xfrm>
            <a:off x="5791200" y="1143000"/>
            <a:ext cx="2716442" cy="5212080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00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481944" cy="1143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Bauhaus 93" panose="04030905020B02020C02" pitchFamily="82" charset="0"/>
              </a:rPr>
              <a:t>Words to Know and Love</a:t>
            </a:r>
            <a:endParaRPr lang="en-US" dirty="0">
              <a:solidFill>
                <a:schemeClr val="tx1"/>
              </a:solidFill>
              <a:latin typeface="Bauhaus 93" panose="04030905020B02020C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9067800" cy="52578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Satyr: noun</a:t>
            </a:r>
          </a:p>
          <a:p>
            <a:pPr marL="68580" indent="0">
              <a:buNone/>
            </a:pP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Hamlet [describing his father] :</a:t>
            </a:r>
          </a:p>
          <a:p>
            <a:pPr marL="68580" indent="0">
              <a:buNone/>
            </a:pP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So 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excellent a king, that was to this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[Claudius]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marL="68580" indent="0">
              <a:buNone/>
            </a:pP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Hyperion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(Greek god of the sun) to 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a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satyr.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marL="68580" indent="0">
              <a:buNone/>
            </a:pPr>
            <a:endParaRPr lang="en-US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39" b="21435"/>
          <a:stretch/>
        </p:blipFill>
        <p:spPr bwMode="auto">
          <a:xfrm>
            <a:off x="1524000" y="4284785"/>
            <a:ext cx="5867400" cy="2377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347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481944" cy="1143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Bauhaus 93" panose="04030905020B02020C02" pitchFamily="82" charset="0"/>
              </a:rPr>
              <a:t>Words to Know and Love</a:t>
            </a:r>
            <a:endParaRPr lang="en-US" dirty="0">
              <a:solidFill>
                <a:schemeClr val="tx1"/>
              </a:solidFill>
              <a:latin typeface="Bauhaus 93" panose="04030905020B02020C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9067800" cy="5257800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Galled : adj.</a:t>
            </a:r>
          </a:p>
          <a:p>
            <a:pPr marL="68580" indent="0">
              <a:buNone/>
            </a:pP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	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1. angered or annoyed</a:t>
            </a:r>
          </a:p>
          <a:p>
            <a:pPr marL="68580" indent="0">
              <a:buNone/>
            </a:pP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	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2. irritated or inflamed</a:t>
            </a:r>
          </a:p>
          <a:p>
            <a:pPr marL="68580" indent="0">
              <a:buNone/>
            </a:pP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Hamlet: </a:t>
            </a:r>
            <a:r>
              <a:rPr lang="en-US" sz="4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Within a month, </a:t>
            </a:r>
          </a:p>
          <a:p>
            <a:pPr marL="68580" indent="0">
              <a:buNone/>
            </a:pPr>
            <a:r>
              <a:rPr lang="en-US" sz="4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Ere yet the salt of most unrighteous tears </a:t>
            </a:r>
          </a:p>
          <a:p>
            <a:pPr marL="68580" indent="0">
              <a:buNone/>
            </a:pPr>
            <a:r>
              <a:rPr lang="en-US" sz="4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Had left the flushing in her </a:t>
            </a:r>
            <a:r>
              <a:rPr lang="en-US" sz="43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galled </a:t>
            </a:r>
            <a:r>
              <a:rPr lang="en-US" sz="4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eyes, </a:t>
            </a:r>
          </a:p>
          <a:p>
            <a:pPr marL="68580" indent="0">
              <a:buNone/>
            </a:pPr>
            <a:r>
              <a:rPr lang="en-US" sz="4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she married</a:t>
            </a:r>
            <a:r>
              <a:rPr lang="en-US" sz="4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.   </a:t>
            </a:r>
            <a:r>
              <a:rPr lang="en-US" sz="4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- Act One, Scene 2</a:t>
            </a:r>
            <a:endParaRPr lang="en-US" sz="43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marL="68580" indent="0">
              <a:buNone/>
            </a:pPr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marL="68580" indent="0">
              <a:buNone/>
            </a:pPr>
            <a:endParaRPr lang="en-US" sz="4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67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481944" cy="1143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Bauhaus 93" panose="04030905020B02020C02" pitchFamily="82" charset="0"/>
              </a:rPr>
              <a:t>Words to Know and Love</a:t>
            </a:r>
            <a:endParaRPr lang="en-US" dirty="0">
              <a:solidFill>
                <a:schemeClr val="tx1"/>
              </a:solidFill>
              <a:latin typeface="Bauhaus 93" panose="04030905020B02020C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257800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Dexterity: noun</a:t>
            </a:r>
          </a:p>
          <a:p>
            <a:pPr marL="68580" indent="0">
              <a:buNone/>
            </a:pP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1. the 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ability to use 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the hands 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skillfully</a:t>
            </a:r>
          </a:p>
          <a:p>
            <a:pPr marL="68580" indent="0">
              <a:buNone/>
            </a:pP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2. the 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ability to easily move 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gracefully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marL="68580" indent="0">
              <a:buNone/>
            </a:pP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3. clever 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skill : the ability to think and act quickly and 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cleverly</a:t>
            </a:r>
          </a:p>
          <a:p>
            <a:pPr marL="68580" indent="0">
              <a:buNone/>
            </a:pP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marL="68580" indent="0">
              <a:spcBef>
                <a:spcPts val="0"/>
              </a:spcBef>
              <a:buNone/>
            </a:pP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Hamlet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: 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O, most wicked speed, to post	</a:t>
            </a:r>
            <a:endParaRPr lang="en-US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marL="68580" indent="0">
              <a:spcBef>
                <a:spcPts val="0"/>
              </a:spcBef>
              <a:buNone/>
            </a:pP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With 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such 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dexterity 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to incestuous sheets! </a:t>
            </a:r>
            <a:endParaRPr lang="en-US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marL="68580" indent="0"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	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-Act One, Scene 2</a:t>
            </a:r>
            <a:endParaRPr lang="en-US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marL="68580" indent="0">
              <a:buNone/>
            </a:pP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marL="68580" indent="0">
              <a:buNone/>
            </a:pPr>
            <a:endParaRPr lang="en-US" sz="4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25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481944" cy="1143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Bauhaus 93" panose="04030905020B02020C02" pitchFamily="82" charset="0"/>
              </a:rPr>
              <a:t>Literary Term to Know and Love</a:t>
            </a:r>
            <a:endParaRPr lang="en-US" dirty="0">
              <a:solidFill>
                <a:schemeClr val="tx1"/>
              </a:solidFill>
              <a:latin typeface="Bauhaus 93" panose="04030905020B02020C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Pun: 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a play on words, often achieved through the use of words with similar sounds but different meanings.  (homonyms) 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16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481944" cy="1143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Bauhaus 93" panose="04030905020B02020C02" pitchFamily="82" charset="0"/>
              </a:rPr>
              <a:t>Literary Term to Know and Love</a:t>
            </a:r>
            <a:endParaRPr lang="en-US" dirty="0">
              <a:solidFill>
                <a:schemeClr val="tx1"/>
              </a:solidFill>
              <a:latin typeface="Bauhaus 93" panose="04030905020B02020C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7543800" cy="4003829"/>
          </a:xfrm>
        </p:spPr>
        <p:txBody>
          <a:bodyPr>
            <a:normAutofit fontScale="85000" lnSpcReduction="20000"/>
          </a:bodyPr>
          <a:lstStyle/>
          <a:p>
            <a:pPr marL="68580" indent="0">
              <a:buNone/>
            </a:pPr>
            <a:r>
              <a:rPr lang="en-US" sz="6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Pun :  </a:t>
            </a:r>
          </a:p>
          <a:p>
            <a:pPr marL="68580" indent="0">
              <a:buNone/>
            </a:pP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From Act One Scene II of Hamlet:</a:t>
            </a:r>
          </a:p>
          <a:p>
            <a:pPr marL="68580" indent="0">
              <a:buNone/>
            </a:pPr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Claudius</a:t>
            </a: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: 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How is it that the clouds still hang on you?</a:t>
            </a:r>
          </a:p>
          <a:p>
            <a:pPr marL="68580" indent="0">
              <a:buNone/>
            </a:pP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Hamlet: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 No, my Lord, I’m too much in the sun.</a:t>
            </a:r>
          </a:p>
          <a:p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00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481944" cy="1143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Bauhaus 93" panose="04030905020B02020C02" pitchFamily="82" charset="0"/>
              </a:rPr>
              <a:t>Literary Term to Know and Love</a:t>
            </a:r>
            <a:endParaRPr lang="en-US" dirty="0">
              <a:solidFill>
                <a:schemeClr val="tx1"/>
              </a:solidFill>
              <a:latin typeface="Bauhaus 93" panose="04030905020B02020C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4800600"/>
          </a:xfrm>
        </p:spPr>
        <p:txBody>
          <a:bodyPr>
            <a:normAutofit fontScale="92500"/>
          </a:bodyPr>
          <a:lstStyle/>
          <a:p>
            <a:pPr marL="68580" indent="0">
              <a:buNone/>
            </a:pPr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Pun :  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Hamlet is punning on the words 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“sun” 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and 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“son”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.  His cloudiness of temper-ament is due to his feelings of grief and obligation to his dead father AND to his disgust at being considered a son by the new king.  He feels too much  OF a 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“son”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, so he responds to the accusation of “cloudiness”  by saying he is too much  IN  the 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“sun.”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04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481944" cy="1143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Bauhaus 93" panose="04030905020B02020C02" pitchFamily="82" charset="0"/>
              </a:rPr>
              <a:t>Literary Term to Know and Love</a:t>
            </a:r>
            <a:endParaRPr lang="en-US" dirty="0">
              <a:solidFill>
                <a:schemeClr val="tx1"/>
              </a:solidFill>
              <a:latin typeface="Bauhaus 93" panose="04030905020B02020C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7543800" cy="4495800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Anaphora:  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the  repetition of words or phrases at the beginning of consecutive lines or sentences.  Speakers use anaphora to emphasize ideas they deem important .  </a:t>
            </a:r>
          </a:p>
        </p:txBody>
      </p:sp>
    </p:spTree>
    <p:extLst>
      <p:ext uri="{BB962C8B-B14F-4D97-AF65-F5344CB8AC3E}">
        <p14:creationId xmlns:p14="http://schemas.microsoft.com/office/powerpoint/2010/main" val="204909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481944" cy="1143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Bauhaus 93" panose="04030905020B02020C02" pitchFamily="82" charset="0"/>
              </a:rPr>
              <a:t>Literary Term to Know and Love</a:t>
            </a:r>
            <a:endParaRPr lang="en-US" dirty="0">
              <a:solidFill>
                <a:schemeClr val="tx1"/>
              </a:solidFill>
              <a:latin typeface="Bauhaus 93" panose="04030905020B02020C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7543800" cy="5257800"/>
          </a:xfrm>
        </p:spPr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en-US" sz="7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Anaphora: </a:t>
            </a:r>
          </a:p>
          <a:p>
            <a:pPr marL="68580" indent="0">
              <a:buNone/>
            </a:pP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In Act One Scene 2 ,Claudius tells Hamlet that his persistent mourning for his father :</a:t>
            </a:r>
          </a:p>
          <a:p>
            <a:pPr marL="68580" indent="0">
              <a:buNone/>
            </a:pP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“'tis </a:t>
            </a: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a fault 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to heaven,</a:t>
            </a:r>
          </a:p>
          <a:p>
            <a:pPr marL="68580" indent="0">
              <a:buNone/>
            </a:pP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A </a:t>
            </a: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fault 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against the dead, </a:t>
            </a:r>
            <a:endParaRPr lang="en-US" sz="5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marL="68580" indent="0">
              <a:buNone/>
            </a:pP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a </a:t>
            </a: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fault 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to 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nature…”</a:t>
            </a:r>
          </a:p>
          <a:p>
            <a:pPr marL="68580" indent="0">
              <a:buNone/>
            </a:pP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084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481944" cy="1143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Bauhaus 93" panose="04030905020B02020C02" pitchFamily="82" charset="0"/>
              </a:rPr>
              <a:t>Literary Term to Know and Love</a:t>
            </a:r>
            <a:endParaRPr lang="en-US" dirty="0">
              <a:solidFill>
                <a:schemeClr val="tx1"/>
              </a:solidFill>
              <a:latin typeface="Bauhaus 93" panose="04030905020B02020C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077200" cy="5257800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en-US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Syllepsis</a:t>
            </a:r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: 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A construction in which one word is used in two different senses. </a:t>
            </a:r>
          </a:p>
          <a:p>
            <a:pPr marL="68580" indent="0">
              <a:buNone/>
            </a:pP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Gertrude: 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Thou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know'st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'tis 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common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; all that lives must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die/Passing 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through nature to eternity.</a:t>
            </a:r>
          </a:p>
          <a:p>
            <a:pPr marL="68580" indent="0">
              <a:buNone/>
            </a:pP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Hamlet: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Ay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, madam, it is 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common.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endParaRPr lang="en-US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marL="68580" indent="0">
              <a:buNone/>
            </a:pP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Common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is used first in the sense of 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“common knowledge” then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, by Hamlet, to mean 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“low-class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or without class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65655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481944" cy="1143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Bauhaus 93" panose="04030905020B02020C02" pitchFamily="82" charset="0"/>
              </a:rPr>
              <a:t>Words to Know and Love</a:t>
            </a:r>
            <a:endParaRPr lang="en-US" dirty="0">
              <a:solidFill>
                <a:schemeClr val="tx1"/>
              </a:solidFill>
              <a:latin typeface="Bauhaus 93" panose="04030905020B02020C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305800" cy="52578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filial : </a:t>
            </a:r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adj.  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of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, relating to, or 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befitting 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a son or 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daughter</a:t>
            </a:r>
          </a:p>
          <a:p>
            <a:pPr marL="68580" indent="0">
              <a:buNone/>
            </a:pP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-from 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Latin </a:t>
            </a:r>
            <a:r>
              <a:rPr lang="en-US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filius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, meaning "son," and </a:t>
            </a:r>
            <a:r>
              <a:rPr lang="en-US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filia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, meaning 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“daughter." 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The 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word 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implies duty, suggesting something owed 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to a parent by a 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child.</a:t>
            </a:r>
          </a:p>
        </p:txBody>
      </p:sp>
    </p:spTree>
    <p:extLst>
      <p:ext uri="{BB962C8B-B14F-4D97-AF65-F5344CB8AC3E}">
        <p14:creationId xmlns:p14="http://schemas.microsoft.com/office/powerpoint/2010/main" val="254896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481944" cy="1143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Bauhaus 93" panose="04030905020B02020C02" pitchFamily="82" charset="0"/>
              </a:rPr>
              <a:t>Words to Know and Love</a:t>
            </a:r>
            <a:endParaRPr lang="en-US" dirty="0">
              <a:solidFill>
                <a:schemeClr val="tx1"/>
              </a:solidFill>
              <a:latin typeface="Bauhaus 93" panose="04030905020B02020C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382000" cy="52578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filial </a:t>
            </a:r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: adj. </a:t>
            </a:r>
            <a:r>
              <a:rPr lang="en-US" sz="40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Claudius [to Hamlet]:</a:t>
            </a:r>
          </a:p>
          <a:p>
            <a:pPr marL="68580" indent="0">
              <a:buNone/>
            </a:pP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“…But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you must know, </a:t>
            </a:r>
            <a:endParaRPr lang="en-US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marL="68580" indent="0">
              <a:buNone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your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father lost a father; </a:t>
            </a:r>
          </a:p>
          <a:p>
            <a:pPr marL="68580" indent="0">
              <a:buNone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That father lost, lost his, </a:t>
            </a:r>
            <a:endParaRPr lang="en-US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marL="68580" indent="0">
              <a:buNone/>
            </a:pP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and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the survivor bound </a:t>
            </a:r>
            <a:endParaRPr lang="en-US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marL="68580" indent="0">
              <a:buNone/>
            </a:pP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In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filial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obligation for some term </a:t>
            </a:r>
          </a:p>
          <a:p>
            <a:pPr marL="68580" indent="0">
              <a:buNone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To do 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obsequious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sorrow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.”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marL="68580" indent="0">
              <a:buNone/>
            </a:pPr>
            <a:endParaRPr lang="en-US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75"/>
          <a:stretch/>
        </p:blipFill>
        <p:spPr bwMode="auto">
          <a:xfrm>
            <a:off x="5636013" y="2743200"/>
            <a:ext cx="2573503" cy="3383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205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Custom 3">
      <a:dk1>
        <a:sysClr val="windowText" lastClr="000000"/>
      </a:dk1>
      <a:lt1>
        <a:sysClr val="window" lastClr="FFFFFF"/>
      </a:lt1>
      <a:dk2>
        <a:srgbClr val="9B2D1F"/>
      </a:dk2>
      <a:lt2>
        <a:srgbClr val="E9E5DC"/>
      </a:lt2>
      <a:accent1>
        <a:srgbClr val="CC9900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345</TotalTime>
  <Words>675</Words>
  <Application>Microsoft Office PowerPoint</Application>
  <PresentationFormat>On-screen Show (4:3)</PresentationFormat>
  <Paragraphs>85</Paragraphs>
  <Slides>16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Austin</vt:lpstr>
      <vt:lpstr>Terms and Words to Know and Love   #6</vt:lpstr>
      <vt:lpstr>Literary Term to Know and Love</vt:lpstr>
      <vt:lpstr>Literary Term to Know and Love</vt:lpstr>
      <vt:lpstr>Literary Term to Know and Love</vt:lpstr>
      <vt:lpstr>Literary Term to Know and Love</vt:lpstr>
      <vt:lpstr>Literary Term to Know and Love</vt:lpstr>
      <vt:lpstr>Literary Term to Know and Love</vt:lpstr>
      <vt:lpstr>Words to Know and Love</vt:lpstr>
      <vt:lpstr>Words to Know and Love</vt:lpstr>
      <vt:lpstr>Words to Know and Love</vt:lpstr>
      <vt:lpstr>Words to Know and Love</vt:lpstr>
      <vt:lpstr>Words to Know and Love</vt:lpstr>
      <vt:lpstr>Words to Know and Love</vt:lpstr>
      <vt:lpstr>Words to Know and Love</vt:lpstr>
      <vt:lpstr>Words to Know and Love</vt:lpstr>
      <vt:lpstr>Words to Know and Love</vt:lpstr>
    </vt:vector>
  </TitlesOfParts>
  <Company>EDUHSD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Terms and Words to Know and Love</dc:title>
  <dc:creator>Mark Coovelis</dc:creator>
  <cp:lastModifiedBy>Mark Coovelis</cp:lastModifiedBy>
  <cp:revision>17</cp:revision>
  <dcterms:created xsi:type="dcterms:W3CDTF">2016-09-26T14:31:59Z</dcterms:created>
  <dcterms:modified xsi:type="dcterms:W3CDTF">2016-09-26T20:17:24Z</dcterms:modified>
</cp:coreProperties>
</file>