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70" r:id="rId15"/>
    <p:sldId id="272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98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36373-E60F-4CB7-8791-B81111DFACDA}" type="datetimeFigureOut">
              <a:rPr lang="en-US" smtClean="0"/>
              <a:t>9/19/2016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59ADB-1E66-45F0-8952-77806EAF16B2}" type="slidenum">
              <a:rPr lang="en-US" smtClean="0"/>
              <a:t>‹#›</a:t>
            </a:fld>
            <a:endParaRPr lang="en-US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36373-E60F-4CB7-8791-B81111DFACDA}" type="datetimeFigureOut">
              <a:rPr lang="en-US" smtClean="0"/>
              <a:t>9/19/2016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59ADB-1E66-45F0-8952-77806EAF16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36373-E60F-4CB7-8791-B81111DFACDA}" type="datetimeFigureOut">
              <a:rPr lang="en-US" smtClean="0"/>
              <a:t>9/19/2016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59ADB-1E66-45F0-8952-77806EAF16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36373-E60F-4CB7-8791-B81111DFACDA}" type="datetimeFigureOut">
              <a:rPr lang="en-US" smtClean="0"/>
              <a:t>9/19/2016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59ADB-1E66-45F0-8952-77806EAF16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36373-E60F-4CB7-8791-B81111DFACDA}" type="datetimeFigureOut">
              <a:rPr lang="en-US" smtClean="0"/>
              <a:t>9/19/2016</a:t>
            </a:fld>
            <a:endParaRPr lang="en-US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59ADB-1E66-45F0-8952-77806EAF16B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36373-E60F-4CB7-8791-B81111DFACDA}" type="datetimeFigureOut">
              <a:rPr lang="en-US" smtClean="0"/>
              <a:t>9/19/2016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59ADB-1E66-45F0-8952-77806EAF16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36373-E60F-4CB7-8791-B81111DFACDA}" type="datetimeFigureOut">
              <a:rPr lang="en-US" smtClean="0"/>
              <a:t>9/19/2016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59ADB-1E66-45F0-8952-77806EAF16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36373-E60F-4CB7-8791-B81111DFACDA}" type="datetimeFigureOut">
              <a:rPr lang="en-US" smtClean="0"/>
              <a:t>9/19/2016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59ADB-1E66-45F0-8952-77806EAF16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36373-E60F-4CB7-8791-B81111DFACDA}" type="datetimeFigureOut">
              <a:rPr lang="en-US" smtClean="0"/>
              <a:t>9/19/2016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59ADB-1E66-45F0-8952-77806EAF16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36373-E60F-4CB7-8791-B81111DFACDA}" type="datetimeFigureOut">
              <a:rPr lang="en-US" smtClean="0"/>
              <a:t>9/19/2016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59ADB-1E66-45F0-8952-77806EAF16B2}" type="slidenum">
              <a:rPr lang="en-US" smtClean="0"/>
              <a:t>‹#›</a:t>
            </a:fld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36373-E60F-4CB7-8791-B81111DFACDA}" type="datetimeFigureOut">
              <a:rPr lang="en-US" smtClean="0"/>
              <a:t>9/19/2016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59ADB-1E66-45F0-8952-77806EAF16B2}" type="slidenum">
              <a:rPr lang="en-US" smtClean="0"/>
              <a:t>‹#›</a:t>
            </a:fld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C3836373-E60F-4CB7-8791-B81111DFACDA}" type="datetimeFigureOut">
              <a:rPr lang="en-US" smtClean="0"/>
              <a:t>9/19/2016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0C159ADB-1E66-45F0-8952-77806EAF16B2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971800"/>
            <a:ext cx="6477000" cy="2133600"/>
          </a:xfrm>
        </p:spPr>
        <p:txBody>
          <a:bodyPr>
            <a:normAutofit fontScale="90000"/>
          </a:bodyPr>
          <a:lstStyle/>
          <a:p>
            <a:r>
              <a:rPr lang="en-US" sz="4400" dirty="0" smtClean="0">
                <a:solidFill>
                  <a:srgbClr val="C00000"/>
                </a:solidFill>
                <a:latin typeface="Goudy Stout" panose="0202090407030B020401" pitchFamily="18" charset="0"/>
              </a:rPr>
              <a:t>Words &amp;Terms</a:t>
            </a:r>
            <a:br>
              <a:rPr lang="en-US" sz="4400" dirty="0" smtClean="0">
                <a:solidFill>
                  <a:srgbClr val="C00000"/>
                </a:solidFill>
                <a:latin typeface="Goudy Stout" panose="0202090407030B020401" pitchFamily="18" charset="0"/>
              </a:rPr>
            </a:br>
            <a:r>
              <a:rPr lang="en-US" sz="4400" dirty="0" smtClean="0">
                <a:solidFill>
                  <a:srgbClr val="C00000"/>
                </a:solidFill>
                <a:latin typeface="Goudy Stout" panose="0202090407030B020401" pitchFamily="18" charset="0"/>
              </a:rPr>
              <a:t>to Know and Love</a:t>
            </a:r>
            <a:br>
              <a:rPr lang="en-US" sz="4400" dirty="0" smtClean="0">
                <a:solidFill>
                  <a:srgbClr val="C00000"/>
                </a:solidFill>
                <a:latin typeface="Goudy Stout" panose="0202090407030B020401" pitchFamily="18" charset="0"/>
              </a:rPr>
            </a:br>
            <a:r>
              <a:rPr lang="en-US" sz="4400" dirty="0" smtClean="0">
                <a:solidFill>
                  <a:srgbClr val="C00000"/>
                </a:solidFill>
                <a:latin typeface="Goudy Stout" panose="0202090407030B020401" pitchFamily="18" charset="0"/>
              </a:rPr>
              <a:t>List #5</a:t>
            </a:r>
            <a:endParaRPr lang="en-US" dirty="0">
              <a:solidFill>
                <a:srgbClr val="C00000"/>
              </a:solidFill>
              <a:latin typeface="Goudy Stout" panose="0202090407030B020401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1066800"/>
            <a:ext cx="3355937" cy="448056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73576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  <a:latin typeface="Goudy Stout" panose="0202090407030B020401" pitchFamily="18" charset="0"/>
              </a:rPr>
              <a:t>Words to Know and Love</a:t>
            </a:r>
            <a:endParaRPr lang="en-US" dirty="0">
              <a:solidFill>
                <a:schemeClr val="tx1"/>
              </a:solidFill>
              <a:latin typeface="Goudy Stout" panose="0202090407030B020401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76400"/>
            <a:ext cx="8991600" cy="4906963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udy Stout" panose="0202090407030B020401" pitchFamily="18" charset="0"/>
                <a:cs typeface="MV Boli" panose="02000500030200090000" pitchFamily="2" charset="0"/>
              </a:rPr>
              <a:t>Apparition: </a:t>
            </a:r>
            <a:r>
              <a:rPr lang="en-US" sz="32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udy Stout" panose="0202090407030B020401" pitchFamily="18" charset="0"/>
                <a:cs typeface="MV Boli" panose="02000500030200090000" pitchFamily="2" charset="0"/>
              </a:rPr>
              <a:t>noun</a:t>
            </a:r>
          </a:p>
          <a:p>
            <a:r>
              <a:rPr lang="en-US" sz="36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1. an </a:t>
            </a:r>
            <a:r>
              <a:rPr lang="en-US" sz="3600" dirty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unusual or unexpected </a:t>
            </a:r>
            <a:r>
              <a:rPr lang="en-US" sz="36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sight: 	phenomenon </a:t>
            </a:r>
          </a:p>
          <a:p>
            <a:r>
              <a:rPr lang="en-US" sz="36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2</a:t>
            </a:r>
            <a:r>
              <a:rPr lang="en-US" sz="3600" dirty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.</a:t>
            </a:r>
            <a:r>
              <a:rPr lang="en-US" sz="36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 a </a:t>
            </a:r>
            <a:r>
              <a:rPr lang="en-US" sz="3600" dirty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ghostly figure </a:t>
            </a:r>
            <a:endParaRPr lang="en-US" sz="3600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r>
              <a:rPr lang="en-US" sz="36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 </a:t>
            </a:r>
            <a:r>
              <a:rPr lang="en-US" sz="3600" dirty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from Late </a:t>
            </a:r>
            <a:r>
              <a:rPr lang="en-US" sz="36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Latin: </a:t>
            </a:r>
            <a:r>
              <a:rPr lang="en-US" sz="3600" i="1" dirty="0" err="1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apparitio</a:t>
            </a:r>
            <a:r>
              <a:rPr lang="en-US" sz="3600" i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 			“</a:t>
            </a:r>
            <a:r>
              <a:rPr lang="en-US" sz="36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appearance”</a:t>
            </a:r>
          </a:p>
          <a:p>
            <a:r>
              <a:rPr lang="en-US" sz="36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First Knows Usage: 15</a:t>
            </a:r>
            <a:r>
              <a:rPr lang="en-US" sz="3600" baseline="300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th</a:t>
            </a:r>
            <a:r>
              <a:rPr lang="en-US" sz="36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 century</a:t>
            </a:r>
          </a:p>
          <a:p>
            <a:endParaRPr lang="en-US" sz="3600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endParaRPr lang="en-US" sz="4000" dirty="0">
              <a:solidFill>
                <a:srgbClr val="FFC000"/>
              </a:solidFill>
              <a:latin typeface="Goudy Stout" panose="0202090407030B020401" pitchFamily="18" charset="0"/>
              <a:cs typeface="MV Boli" panose="02000500030200090000" pitchFamily="2" charset="0"/>
            </a:endParaRPr>
          </a:p>
          <a:p>
            <a:pPr marL="0" indent="0">
              <a:buNone/>
            </a:pPr>
            <a:endParaRPr lang="en-US" sz="2800" b="1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oudy Stout" panose="0202090407030B020401" pitchFamily="18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6419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  <a:latin typeface="Goudy Stout" panose="0202090407030B020401" pitchFamily="18" charset="0"/>
              </a:rPr>
              <a:t>Words to Know and Love</a:t>
            </a:r>
            <a:endParaRPr lang="en-US" dirty="0">
              <a:solidFill>
                <a:schemeClr val="tx1"/>
              </a:solidFill>
              <a:latin typeface="Goudy Stout" panose="0202090407030B020401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76400"/>
            <a:ext cx="9144000" cy="4906963"/>
          </a:xfrm>
        </p:spPr>
        <p:txBody>
          <a:bodyPr>
            <a:normAutofit fontScale="92500" lnSpcReduction="10000"/>
          </a:bodyPr>
          <a:lstStyle/>
          <a:p>
            <a:r>
              <a:rPr lang="en-US" sz="36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udy Stout" panose="0202090407030B020401" pitchFamily="18" charset="0"/>
                <a:cs typeface="MV Boli" panose="02000500030200090000" pitchFamily="2" charset="0"/>
              </a:rPr>
              <a:t>Apparition</a:t>
            </a:r>
            <a:r>
              <a:rPr lang="en-US" sz="36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udy Stout" panose="0202090407030B020401" pitchFamily="18" charset="0"/>
                <a:cs typeface="MV Boli" panose="02000500030200090000" pitchFamily="2" charset="0"/>
              </a:rPr>
              <a:t>:</a:t>
            </a:r>
          </a:p>
          <a:p>
            <a:endParaRPr lang="en-US" sz="3600" dirty="0">
              <a:solidFill>
                <a:srgbClr val="FFC000"/>
              </a:solidFill>
              <a:latin typeface="Goudy Stout" panose="0202090407030B020401" pitchFamily="18" charset="0"/>
              <a:cs typeface="MV Boli" panose="02000500030200090000" pitchFamily="2" charset="0"/>
            </a:endParaRPr>
          </a:p>
          <a:p>
            <a:pPr marL="0" indent="0">
              <a:buNone/>
            </a:pPr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Marcellus:</a:t>
            </a:r>
          </a:p>
          <a:p>
            <a:pPr marL="0" indent="0">
              <a:buNone/>
            </a:pPr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    </a:t>
            </a:r>
            <a:r>
              <a:rPr lang="en-US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I </a:t>
            </a:r>
            <a:r>
              <a:rPr lang="en-US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have entreated </a:t>
            </a:r>
            <a:r>
              <a:rPr lang="en-US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(asked) him 	along </a:t>
            </a:r>
            <a:r>
              <a:rPr lang="en-US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		</a:t>
            </a:r>
            <a:r>
              <a:rPr lang="en-US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With </a:t>
            </a:r>
            <a:r>
              <a:rPr lang="en-US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us to watch the minutes </a:t>
            </a:r>
            <a:r>
              <a:rPr lang="en-US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of </a:t>
            </a:r>
          </a:p>
          <a:p>
            <a:pPr marL="0" indent="0">
              <a:buNone/>
            </a:pPr>
            <a:r>
              <a:rPr lang="en-US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	</a:t>
            </a:r>
            <a:r>
              <a:rPr lang="en-US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this 	night</a:t>
            </a:r>
            <a:r>
              <a:rPr lang="en-US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, </a:t>
            </a:r>
          </a:p>
          <a:p>
            <a:pPr marL="0" indent="0">
              <a:buNone/>
            </a:pPr>
            <a:r>
              <a:rPr lang="en-US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	</a:t>
            </a:r>
            <a:r>
              <a:rPr lang="en-US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That</a:t>
            </a:r>
            <a:r>
              <a:rPr lang="en-US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, if again this </a:t>
            </a:r>
            <a:r>
              <a:rPr lang="en-US" sz="32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apparition</a:t>
            </a:r>
            <a:r>
              <a:rPr lang="en-US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 come, </a:t>
            </a:r>
          </a:p>
          <a:p>
            <a:pPr marL="0" indent="0">
              <a:buNone/>
            </a:pPr>
            <a:r>
              <a:rPr lang="en-US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	He </a:t>
            </a:r>
            <a:r>
              <a:rPr lang="en-US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may approve our </a:t>
            </a:r>
            <a:r>
              <a:rPr lang="en-US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eyes and </a:t>
            </a:r>
          </a:p>
          <a:p>
            <a:pPr marL="0" indent="0">
              <a:buNone/>
            </a:pPr>
            <a:r>
              <a:rPr lang="en-US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	</a:t>
            </a:r>
            <a:r>
              <a:rPr lang="en-US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speak to </a:t>
            </a:r>
            <a:r>
              <a:rPr lang="en-US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it.</a:t>
            </a:r>
          </a:p>
          <a:p>
            <a:pPr marL="0" indent="0">
              <a:buNone/>
            </a:pPr>
            <a:endParaRPr lang="en-US" sz="3600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endParaRPr lang="en-US" sz="4000" dirty="0">
              <a:solidFill>
                <a:srgbClr val="FFC000"/>
              </a:solidFill>
              <a:latin typeface="Goudy Stout" panose="0202090407030B020401" pitchFamily="18" charset="0"/>
              <a:cs typeface="MV Boli" panose="02000500030200090000" pitchFamily="2" charset="0"/>
            </a:endParaRPr>
          </a:p>
          <a:p>
            <a:pPr marL="0" indent="0">
              <a:buNone/>
            </a:pPr>
            <a:endParaRPr lang="en-US" sz="2800" b="1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oudy Stout" panose="0202090407030B020401" pitchFamily="18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0739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  <a:latin typeface="Goudy Stout" panose="0202090407030B020401" pitchFamily="18" charset="0"/>
              </a:rPr>
              <a:t>Words to Know and Love</a:t>
            </a:r>
            <a:endParaRPr lang="en-US" dirty="0">
              <a:solidFill>
                <a:schemeClr val="tx1"/>
              </a:solidFill>
              <a:latin typeface="Goudy Stout" panose="0202090407030B020401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76400"/>
            <a:ext cx="9144000" cy="4906963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udy Stout" panose="0202090407030B020401" pitchFamily="18" charset="0"/>
                <a:cs typeface="MV Boli" panose="02000500030200090000" pitchFamily="2" charset="0"/>
              </a:rPr>
              <a:t>Assail: </a:t>
            </a:r>
            <a:r>
              <a:rPr lang="en-US" sz="36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udy Stout" panose="0202090407030B020401" pitchFamily="18" charset="0"/>
                <a:cs typeface="MV Boli" panose="02000500030200090000" pitchFamily="2" charset="0"/>
              </a:rPr>
              <a:t>Verb</a:t>
            </a:r>
          </a:p>
          <a:p>
            <a:pPr lvl="1"/>
            <a:endParaRPr lang="en-U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marL="365760" lvl="1" indent="0">
              <a:buNone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1. to 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attack violently 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with 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blows or 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words</a:t>
            </a:r>
          </a:p>
          <a:p>
            <a:pPr lvl="1"/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lvl="1"/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From the Latin 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verb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assilire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 ("to leap upon"). 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“ad”- 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("to, toward") 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+ “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salire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” 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meaning "to leap." </a:t>
            </a:r>
          </a:p>
          <a:p>
            <a:endParaRPr lang="en-US" sz="3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endParaRPr lang="en-US" sz="4000" dirty="0">
              <a:solidFill>
                <a:srgbClr val="FFC000"/>
              </a:solidFill>
              <a:latin typeface="Goudy Stout" panose="0202090407030B020401" pitchFamily="18" charset="0"/>
              <a:cs typeface="MV Boli" panose="02000500030200090000" pitchFamily="2" charset="0"/>
            </a:endParaRPr>
          </a:p>
          <a:p>
            <a:pPr marL="0" indent="0">
              <a:buNone/>
            </a:pPr>
            <a:endParaRPr lang="en-US" sz="2800" b="1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oudy Stout" panose="0202090407030B020401" pitchFamily="18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9503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  <a:latin typeface="Goudy Stout" panose="0202090407030B020401" pitchFamily="18" charset="0"/>
              </a:rPr>
              <a:t>Words to Know and Love</a:t>
            </a:r>
            <a:endParaRPr lang="en-US" dirty="0">
              <a:solidFill>
                <a:schemeClr val="tx1"/>
              </a:solidFill>
              <a:latin typeface="Goudy Stout" panose="0202090407030B020401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76400"/>
            <a:ext cx="8763000" cy="4906963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udy Stout" panose="0202090407030B020401" pitchFamily="18" charset="0"/>
                <a:cs typeface="MV Boli" panose="02000500030200090000" pitchFamily="2" charset="0"/>
              </a:rPr>
              <a:t>Assail: </a:t>
            </a:r>
            <a:r>
              <a:rPr lang="en-US" sz="36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udy Stout" panose="0202090407030B020401" pitchFamily="18" charset="0"/>
                <a:cs typeface="MV Boli" panose="02000500030200090000" pitchFamily="2" charset="0"/>
              </a:rPr>
              <a:t>Verb</a:t>
            </a:r>
          </a:p>
          <a:p>
            <a:pPr marL="365760" lvl="1" indent="0">
              <a:buNone/>
            </a:pP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marL="365760" lvl="1" indent="0">
              <a:buNone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Bernardo: [to Horatio]</a:t>
            </a:r>
          </a:p>
          <a:p>
            <a:pPr marL="365760" lvl="1" indent="0">
              <a:buNone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Sit 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down awhile, 	</a:t>
            </a:r>
          </a:p>
          <a:p>
            <a:pPr marL="365760" lvl="1" indent="0">
              <a:buNone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And let us once again </a:t>
            </a:r>
            <a:r>
              <a:rPr lang="en-US" sz="32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assail 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your 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ears. 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marL="365760" lvl="1" indent="0">
              <a:buNone/>
            </a:pPr>
            <a:endParaRPr lang="en-US" sz="3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endParaRPr lang="en-US" sz="4000" dirty="0">
              <a:solidFill>
                <a:srgbClr val="FFC000"/>
              </a:solidFill>
              <a:latin typeface="Goudy Stout" panose="0202090407030B020401" pitchFamily="18" charset="0"/>
              <a:cs typeface="MV Boli" panose="02000500030200090000" pitchFamily="2" charset="0"/>
            </a:endParaRPr>
          </a:p>
          <a:p>
            <a:pPr marL="0" indent="0">
              <a:buNone/>
            </a:pPr>
            <a:endParaRPr lang="en-US" sz="2800" b="1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oudy Stout" panose="0202090407030B020401" pitchFamily="18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6675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  <a:latin typeface="Goudy Stout" panose="0202090407030B020401" pitchFamily="18" charset="0"/>
              </a:rPr>
              <a:t>Words to Know and Love</a:t>
            </a:r>
            <a:endParaRPr lang="en-US" dirty="0">
              <a:solidFill>
                <a:schemeClr val="tx1"/>
              </a:solidFill>
              <a:latin typeface="Goudy Stout" panose="0202090407030B020401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76400"/>
            <a:ext cx="8763000" cy="4906963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udy Stout" panose="0202090407030B020401" pitchFamily="18" charset="0"/>
                <a:cs typeface="MV Boli" panose="02000500030200090000" pitchFamily="2" charset="0"/>
              </a:rPr>
              <a:t>Usurp: Verb</a:t>
            </a:r>
          </a:p>
          <a:p>
            <a:pPr marL="365760" lvl="1" indent="0">
              <a:buNone/>
            </a:pP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marL="0" indent="0">
              <a:buNone/>
            </a:pPr>
            <a:r>
              <a:rPr lang="en-US" sz="4000" dirty="0">
                <a:solidFill>
                  <a:srgbClr val="FFC000"/>
                </a:solidFill>
                <a:latin typeface="Goudy Stout" panose="0202090407030B020401" pitchFamily="18" charset="0"/>
                <a:cs typeface="MV Boli" panose="02000500030200090000" pitchFamily="2" charset="0"/>
              </a:rPr>
              <a:t> </a:t>
            </a:r>
            <a:r>
              <a:rPr lang="en-US" sz="40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1. to </a:t>
            </a:r>
            <a:r>
              <a:rPr lang="en-US" sz="4000" dirty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seize and hold </a:t>
            </a:r>
            <a:r>
              <a:rPr lang="en-US" sz="40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(office, powers or place) by </a:t>
            </a:r>
            <a:r>
              <a:rPr lang="en-US" sz="4000" dirty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force or without </a:t>
            </a:r>
            <a:r>
              <a:rPr lang="en-US" sz="40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right. </a:t>
            </a:r>
            <a:r>
              <a:rPr lang="en-US" sz="40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“usurp the throne”</a:t>
            </a:r>
          </a:p>
          <a:p>
            <a:pPr marL="0" indent="0">
              <a:buNone/>
            </a:pPr>
            <a:r>
              <a:rPr lang="en-US" sz="4000" dirty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 </a:t>
            </a:r>
            <a:r>
              <a:rPr lang="en-US" sz="40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2. to </a:t>
            </a:r>
            <a:r>
              <a:rPr lang="en-US" sz="4000" dirty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take the place of by or as if by </a:t>
            </a:r>
            <a:r>
              <a:rPr lang="en-US" sz="40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force: supplant</a:t>
            </a:r>
            <a:endParaRPr lang="en-US" sz="2800" dirty="0" smtClean="0">
              <a:solidFill>
                <a:schemeClr val="tx1"/>
              </a:solidFill>
              <a:latin typeface="Goudy Stout" panose="0202090407030B020401" pitchFamily="18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3203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  <a:latin typeface="Goudy Stout" panose="0202090407030B020401" pitchFamily="18" charset="0"/>
              </a:rPr>
              <a:t>Words to Know and Love</a:t>
            </a:r>
            <a:endParaRPr lang="en-US" dirty="0">
              <a:solidFill>
                <a:schemeClr val="tx1"/>
              </a:solidFill>
              <a:latin typeface="Goudy Stout" panose="0202090407030B020401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76400"/>
            <a:ext cx="8763000" cy="4906963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udy Stout" panose="0202090407030B020401" pitchFamily="18" charset="0"/>
                <a:cs typeface="MV Boli" panose="02000500030200090000" pitchFamily="2" charset="0"/>
              </a:rPr>
              <a:t>Usurp: Verb</a:t>
            </a:r>
          </a:p>
          <a:p>
            <a:pPr marL="365760" lvl="1" indent="0">
              <a:buNone/>
            </a:pP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marL="0" indent="0">
              <a:buNone/>
            </a:pPr>
            <a:r>
              <a:rPr lang="en-US" sz="4000" dirty="0">
                <a:solidFill>
                  <a:srgbClr val="FFC000"/>
                </a:solidFill>
                <a:latin typeface="Goudy Stout" panose="0202090407030B020401" pitchFamily="18" charset="0"/>
                <a:cs typeface="MV Boli" panose="02000500030200090000" pitchFamily="2" charset="0"/>
              </a:rPr>
              <a:t> </a:t>
            </a:r>
            <a:r>
              <a:rPr lang="en-US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From Anglo French “</a:t>
            </a:r>
            <a:r>
              <a:rPr lang="en-US" sz="40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Usurpare</a:t>
            </a:r>
            <a:r>
              <a:rPr lang="en-US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” formed </a:t>
            </a:r>
            <a:r>
              <a:rPr lang="en-US" sz="4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by combining </a:t>
            </a:r>
            <a:r>
              <a:rPr lang="en-US" sz="40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usu</a:t>
            </a:r>
            <a:r>
              <a:rPr lang="en-US" sz="4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 </a:t>
            </a:r>
            <a:r>
              <a:rPr lang="en-US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("</a:t>
            </a:r>
            <a:r>
              <a:rPr lang="en-US" sz="4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use") and </a:t>
            </a:r>
            <a:r>
              <a:rPr lang="en-US" sz="40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rapere</a:t>
            </a:r>
            <a:r>
              <a:rPr lang="en-US" sz="4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 ("to seize"). </a:t>
            </a:r>
            <a:endParaRPr lang="en-US" sz="28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7631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  <a:latin typeface="Goudy Stout" panose="0202090407030B020401" pitchFamily="18" charset="0"/>
              </a:rPr>
              <a:t>Words to Know and Love</a:t>
            </a:r>
            <a:endParaRPr lang="en-US" dirty="0">
              <a:solidFill>
                <a:schemeClr val="tx1"/>
              </a:solidFill>
              <a:latin typeface="Goudy Stout" panose="0202090407030B020401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76400"/>
            <a:ext cx="8763000" cy="4906963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udy Stout" panose="0202090407030B020401" pitchFamily="18" charset="0"/>
                <a:cs typeface="MV Boli" panose="02000500030200090000" pitchFamily="2" charset="0"/>
              </a:rPr>
              <a:t>Usurp: Verb</a:t>
            </a:r>
          </a:p>
          <a:p>
            <a:pPr marL="365760" lvl="1" indent="0">
              <a:buNone/>
            </a:pP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marL="0" indent="0">
              <a:buNone/>
            </a:pPr>
            <a:r>
              <a:rPr lang="en-US" sz="4000" dirty="0">
                <a:solidFill>
                  <a:srgbClr val="FFC000"/>
                </a:solidFill>
                <a:latin typeface="Goudy Stout" panose="0202090407030B020401" pitchFamily="18" charset="0"/>
                <a:cs typeface="MV Boli" panose="02000500030200090000" pitchFamily="2" charset="0"/>
              </a:rPr>
              <a:t> </a:t>
            </a:r>
            <a:r>
              <a:rPr lang="en-US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Horatio [to the ghost]:</a:t>
            </a:r>
          </a:p>
          <a:p>
            <a:pPr marL="0" indent="0">
              <a:buNone/>
            </a:pPr>
            <a:r>
              <a:rPr lang="en-US" sz="4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	</a:t>
            </a:r>
            <a:r>
              <a:rPr lang="en-US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 </a:t>
            </a:r>
            <a:r>
              <a:rPr lang="en-US" sz="4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What art thou that </a:t>
            </a:r>
            <a:r>
              <a:rPr lang="en-US" sz="4000" b="1" dirty="0" err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usurp'st</a:t>
            </a:r>
            <a:r>
              <a:rPr lang="en-US" sz="4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 </a:t>
            </a:r>
            <a:r>
              <a:rPr lang="en-US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	this </a:t>
            </a:r>
            <a:r>
              <a:rPr lang="en-US" sz="4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time of </a:t>
            </a:r>
            <a:r>
              <a:rPr lang="en-US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night? </a:t>
            </a:r>
            <a:endParaRPr lang="en-US" sz="28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1549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  <a:latin typeface="Goudy Stout" panose="0202090407030B020401" pitchFamily="18" charset="0"/>
              </a:rPr>
              <a:t>Literary Terms to Know and Love</a:t>
            </a:r>
            <a:endParaRPr lang="en-US" dirty="0">
              <a:solidFill>
                <a:schemeClr val="tx1"/>
              </a:solidFill>
              <a:latin typeface="Goudy Stout" panose="0202090407030B020401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76800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udy Stout" panose="0202090407030B020401" pitchFamily="18" charset="0"/>
              </a:rPr>
              <a:t>Paradox</a:t>
            </a:r>
            <a:r>
              <a:rPr lang="en-US" sz="28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: </a:t>
            </a:r>
            <a:r>
              <a:rPr lang="en-US" sz="28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udy Stout" panose="0202090407030B020401" pitchFamily="18" charset="0"/>
                <a:cs typeface="MV Boli" panose="02000500030200090000" pitchFamily="2" charset="0"/>
              </a:rPr>
              <a:t>Noun </a:t>
            </a:r>
          </a:p>
          <a:p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1</a:t>
            </a:r>
            <a:r>
              <a:rPr lang="en-US" sz="3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. </a:t>
            </a:r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a </a:t>
            </a:r>
            <a:r>
              <a:rPr lang="en-US" sz="3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statement that is seemingly contradictory or opposed to common sense and yet is perhaps true </a:t>
            </a:r>
            <a:endParaRPr lang="en-US" sz="36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2. A situation </a:t>
            </a:r>
            <a:r>
              <a:rPr lang="en-US" sz="3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or </a:t>
            </a:r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action that is  </a:t>
            </a:r>
            <a:r>
              <a:rPr lang="en-US" sz="3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seemingly contradictory </a:t>
            </a:r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but is actually possible.</a:t>
            </a:r>
          </a:p>
          <a:p>
            <a:endParaRPr lang="en-US" sz="3600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endParaRPr lang="en-US" dirty="0">
              <a:solidFill>
                <a:schemeClr val="tx1"/>
              </a:solidFill>
              <a:latin typeface="Goudy Stout" panose="0202090407030B020401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7011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  <a:latin typeface="Goudy Stout" panose="0202090407030B020401" pitchFamily="18" charset="0"/>
              </a:rPr>
              <a:t>Literary Terms to Know and Love</a:t>
            </a:r>
            <a:endParaRPr lang="en-US" dirty="0">
              <a:solidFill>
                <a:schemeClr val="tx1"/>
              </a:solidFill>
              <a:latin typeface="Goudy Stout" panose="0202090407030B020401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828800"/>
            <a:ext cx="8686800" cy="5715000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udy Stout" panose="0202090407030B020401" pitchFamily="18" charset="0"/>
              </a:rPr>
              <a:t>Paradox</a:t>
            </a:r>
            <a:r>
              <a:rPr lang="en-US" sz="32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:</a:t>
            </a:r>
            <a:endParaRPr lang="en-US" sz="3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r>
              <a:rPr lang="en-US" sz="3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In the first act of Hamlet, King Claudius describes his mood on the occasion of his marriage with several  paradoxes, including “with mirth in funeral and with dirge in marriage.”</a:t>
            </a:r>
          </a:p>
          <a:p>
            <a:endParaRPr lang="en-US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oudy Stout" panose="0202090407030B020401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8712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  <a:latin typeface="Goudy Stout" panose="0202090407030B020401" pitchFamily="18" charset="0"/>
              </a:rPr>
              <a:t>Words to Know and Love</a:t>
            </a:r>
            <a:endParaRPr lang="en-US" dirty="0">
              <a:solidFill>
                <a:schemeClr val="tx1"/>
              </a:solidFill>
              <a:latin typeface="Goudy Stout" panose="0202090407030B020401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76400"/>
            <a:ext cx="8686800" cy="4906963"/>
          </a:xfrm>
        </p:spPr>
        <p:txBody>
          <a:bodyPr>
            <a:normAutofit fontScale="85000" lnSpcReduction="10000"/>
          </a:bodyPr>
          <a:lstStyle/>
          <a:p>
            <a:r>
              <a:rPr lang="en-US" sz="38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udy Stout" panose="0202090407030B020401" pitchFamily="18" charset="0"/>
              </a:rPr>
              <a:t>Mirth</a:t>
            </a:r>
            <a:r>
              <a:rPr lang="en-US" sz="38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udy Stout" panose="0202090407030B020401" pitchFamily="18" charset="0"/>
              </a:rPr>
              <a:t>: Noun</a:t>
            </a:r>
          </a:p>
          <a:p>
            <a:endParaRPr lang="en-US" sz="2800" dirty="0" smtClean="0">
              <a:solidFill>
                <a:srgbClr val="FFC000"/>
              </a:solidFill>
              <a:latin typeface="Goudy Stout" panose="0202090407030B020401" pitchFamily="18" charset="0"/>
            </a:endParaRPr>
          </a:p>
          <a:p>
            <a:r>
              <a:rPr lang="en-US" sz="40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gladness </a:t>
            </a:r>
            <a:r>
              <a:rPr lang="en-US" sz="4000" dirty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or </a:t>
            </a:r>
            <a:r>
              <a:rPr lang="en-US" sz="40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happiness often accompanied </a:t>
            </a:r>
            <a:r>
              <a:rPr lang="en-US" sz="4000" dirty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with </a:t>
            </a:r>
            <a:r>
              <a:rPr lang="en-US" sz="40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laughter</a:t>
            </a:r>
          </a:p>
          <a:p>
            <a:endParaRPr lang="en-US" sz="4000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r>
              <a:rPr lang="en-US" sz="40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Middle </a:t>
            </a:r>
            <a:r>
              <a:rPr lang="en-US" sz="4000" dirty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English, from Old English </a:t>
            </a:r>
            <a:r>
              <a:rPr lang="en-US" sz="4000" dirty="0" err="1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myrgth</a:t>
            </a:r>
            <a:r>
              <a:rPr lang="en-US" sz="40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 for </a:t>
            </a:r>
            <a:r>
              <a:rPr lang="en-US" sz="4000" dirty="0" smtClean="0">
                <a:solidFill>
                  <a:srgbClr val="FFC000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merry</a:t>
            </a:r>
            <a:r>
              <a:rPr lang="en-US" sz="40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 </a:t>
            </a:r>
            <a:r>
              <a:rPr lang="en-US" sz="4000" dirty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— </a:t>
            </a:r>
            <a:endParaRPr lang="en-US" sz="4000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endParaRPr lang="en-US" sz="4000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r>
              <a:rPr lang="en-US" sz="4000" dirty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First Known Use: before 12th century</a:t>
            </a:r>
          </a:p>
          <a:p>
            <a:endParaRPr lang="en-US" sz="4000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238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  <a:latin typeface="Goudy Stout" panose="0202090407030B020401" pitchFamily="18" charset="0"/>
              </a:rPr>
              <a:t>Words to Know and Love</a:t>
            </a:r>
            <a:endParaRPr lang="en-US" dirty="0">
              <a:solidFill>
                <a:schemeClr val="tx1"/>
              </a:solidFill>
              <a:latin typeface="Goudy Stout" panose="0202090407030B020401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76400"/>
            <a:ext cx="8686800" cy="4906963"/>
          </a:xfrm>
        </p:spPr>
        <p:txBody>
          <a:bodyPr>
            <a:normAutofit fontScale="92500" lnSpcReduction="20000"/>
          </a:bodyPr>
          <a:lstStyle/>
          <a:p>
            <a:r>
              <a:rPr lang="en-US" sz="32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udy Stout" panose="0202090407030B020401" pitchFamily="18" charset="0"/>
              </a:rPr>
              <a:t>Dirge: Noun</a:t>
            </a:r>
          </a:p>
          <a:p>
            <a:r>
              <a:rPr lang="en-US" sz="4000" dirty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 </a:t>
            </a:r>
            <a:r>
              <a:rPr lang="en-US" sz="40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1: a song of </a:t>
            </a:r>
            <a:r>
              <a:rPr lang="en-US" sz="4000" dirty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grief or </a:t>
            </a:r>
            <a:r>
              <a:rPr lang="en-US" sz="40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lamentation often intended </a:t>
            </a:r>
            <a:r>
              <a:rPr lang="en-US" sz="4000" dirty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to accompany </a:t>
            </a:r>
            <a:r>
              <a:rPr lang="en-US" sz="40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a funeral. </a:t>
            </a:r>
          </a:p>
          <a:p>
            <a:r>
              <a:rPr lang="en-US" sz="40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2: a solemn and </a:t>
            </a:r>
            <a:r>
              <a:rPr lang="en-US" sz="4000" dirty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mournful piece of </a:t>
            </a:r>
            <a:r>
              <a:rPr lang="en-US" sz="40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music</a:t>
            </a:r>
          </a:p>
          <a:p>
            <a:r>
              <a:rPr lang="en-US" sz="4000" dirty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Middle English </a:t>
            </a:r>
            <a:r>
              <a:rPr lang="en-US" sz="40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“dirige”, </a:t>
            </a:r>
            <a:r>
              <a:rPr lang="en-US" sz="4000" dirty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the Office of the </a:t>
            </a:r>
            <a:r>
              <a:rPr lang="en-US" sz="40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Dead</a:t>
            </a:r>
          </a:p>
          <a:p>
            <a:r>
              <a:rPr lang="en-US" sz="40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 First known use: 13</a:t>
            </a:r>
            <a:r>
              <a:rPr lang="en-US" sz="4000" baseline="300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th</a:t>
            </a:r>
            <a:r>
              <a:rPr lang="en-US" sz="40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 Century</a:t>
            </a:r>
            <a:endParaRPr lang="en-US" sz="4000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687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  <a:latin typeface="Goudy Stout" panose="0202090407030B020401" pitchFamily="18" charset="0"/>
              </a:rPr>
              <a:t>Words to Know and Love</a:t>
            </a:r>
            <a:endParaRPr lang="en-US" dirty="0">
              <a:solidFill>
                <a:schemeClr val="tx1"/>
              </a:solidFill>
              <a:latin typeface="Goudy Stout" panose="0202090407030B020401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76400"/>
            <a:ext cx="8686800" cy="4906963"/>
          </a:xfrm>
        </p:spPr>
        <p:txBody>
          <a:bodyPr>
            <a:normAutofit fontScale="77500" lnSpcReduction="20000"/>
          </a:bodyPr>
          <a:lstStyle/>
          <a:p>
            <a:r>
              <a:rPr lang="en-US" sz="40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udy Stout" panose="0202090407030B020401" pitchFamily="18" charset="0"/>
                <a:cs typeface="MV Boli" panose="02000500030200090000" pitchFamily="2" charset="0"/>
              </a:rPr>
              <a:t>Auspicious: </a:t>
            </a:r>
            <a:r>
              <a:rPr lang="en-US" sz="4000" b="1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udy Stout" panose="0202090407030B020401" pitchFamily="18" charset="0"/>
                <a:cs typeface="MV Boli" panose="02000500030200090000" pitchFamily="2" charset="0"/>
              </a:rPr>
              <a:t>adJ.</a:t>
            </a:r>
            <a:endParaRPr lang="en-US" sz="4000" b="1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oudy Stout" panose="0202090407030B020401" pitchFamily="18" charset="0"/>
              <a:cs typeface="MV Boli" panose="02000500030200090000" pitchFamily="2" charset="0"/>
            </a:endParaRPr>
          </a:p>
          <a:p>
            <a:endParaRPr lang="en-US" sz="4000" dirty="0" smtClean="0">
              <a:solidFill>
                <a:srgbClr val="FFC000"/>
              </a:solidFill>
              <a:latin typeface="Goudy Stout" panose="0202090407030B020401" pitchFamily="18" charset="0"/>
              <a:cs typeface="MV Boli" panose="02000500030200090000" pitchFamily="2" charset="0"/>
            </a:endParaRPr>
          </a:p>
          <a:p>
            <a:r>
              <a:rPr lang="en-US" sz="40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1. showing </a:t>
            </a:r>
            <a:r>
              <a:rPr lang="en-US" sz="4000" dirty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or suggesting that future success is </a:t>
            </a:r>
            <a:r>
              <a:rPr lang="en-US" sz="40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likely</a:t>
            </a:r>
            <a:endParaRPr lang="en-US" sz="4000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r>
              <a:rPr lang="en-US" sz="40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2. attended </a:t>
            </a:r>
            <a:r>
              <a:rPr lang="en-US" sz="4000" dirty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by good </a:t>
            </a:r>
            <a:r>
              <a:rPr lang="en-US" sz="40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fortune: prosperous</a:t>
            </a:r>
          </a:p>
          <a:p>
            <a:pPr marL="0" indent="0">
              <a:buNone/>
            </a:pPr>
            <a:endParaRPr lang="en-US" sz="4000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r>
              <a:rPr lang="en-US" sz="4000" dirty="0">
                <a:solidFill>
                  <a:srgbClr val="FFC000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Auspicious</a:t>
            </a:r>
            <a:r>
              <a:rPr lang="en-US" sz="4000" dirty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 comes from Latin </a:t>
            </a:r>
            <a:r>
              <a:rPr lang="en-US" sz="40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words </a:t>
            </a:r>
            <a:r>
              <a:rPr lang="en-US" sz="4000" dirty="0" err="1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avis</a:t>
            </a:r>
            <a:r>
              <a:rPr lang="en-US" sz="4000" dirty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, </a:t>
            </a:r>
            <a:r>
              <a:rPr lang="en-US" sz="40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"</a:t>
            </a:r>
            <a:r>
              <a:rPr lang="en-US" sz="4000" dirty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bird," and </a:t>
            </a:r>
            <a:r>
              <a:rPr lang="en-US" sz="4000" dirty="0" err="1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specere</a:t>
            </a:r>
            <a:r>
              <a:rPr lang="en-US" sz="4000" dirty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, </a:t>
            </a:r>
            <a:r>
              <a:rPr lang="en-US" sz="40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"</a:t>
            </a:r>
            <a:r>
              <a:rPr lang="en-US" sz="4000" dirty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to look</a:t>
            </a:r>
            <a:r>
              <a:rPr lang="en-US" sz="40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". </a:t>
            </a:r>
            <a:r>
              <a:rPr lang="en-US" sz="4000" dirty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In ancient </a:t>
            </a:r>
            <a:r>
              <a:rPr lang="en-US" sz="40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Greece and Rome</a:t>
            </a:r>
            <a:r>
              <a:rPr lang="en-US" sz="4000" dirty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, </a:t>
            </a:r>
            <a:r>
              <a:rPr lang="en-US" sz="40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"</a:t>
            </a:r>
            <a:r>
              <a:rPr lang="en-US" sz="4000" dirty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bird seers" </a:t>
            </a:r>
            <a:r>
              <a:rPr lang="en-US" sz="40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or prophets studied </a:t>
            </a:r>
            <a:r>
              <a:rPr lang="en-US" sz="4000" dirty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the flight </a:t>
            </a:r>
            <a:r>
              <a:rPr lang="en-US" sz="40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of birds to determine their prophecies. </a:t>
            </a:r>
            <a:endParaRPr lang="en-US" sz="4000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7016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  <a:latin typeface="Goudy Stout" panose="0202090407030B020401" pitchFamily="18" charset="0"/>
              </a:rPr>
              <a:t>Words to Know and Love</a:t>
            </a:r>
            <a:endParaRPr lang="en-US" dirty="0">
              <a:solidFill>
                <a:schemeClr val="tx1"/>
              </a:solidFill>
              <a:latin typeface="Goudy Stout" panose="0202090407030B020401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76400"/>
            <a:ext cx="8686800" cy="4906963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udy Stout" panose="0202090407030B020401" pitchFamily="18" charset="0"/>
                <a:cs typeface="MV Boli" panose="02000500030200090000" pitchFamily="2" charset="0"/>
              </a:rPr>
              <a:t>Auspicious:</a:t>
            </a:r>
          </a:p>
          <a:p>
            <a:r>
              <a:rPr lang="en-US" sz="40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King Claudius looks on his marriage to  </a:t>
            </a:r>
            <a:r>
              <a:rPr lang="en-US" sz="4000" dirty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Gertrude </a:t>
            </a:r>
            <a:r>
              <a:rPr lang="en-US" sz="40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“with </a:t>
            </a:r>
            <a:r>
              <a:rPr lang="en-US" sz="4000" dirty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an </a:t>
            </a:r>
            <a:r>
              <a:rPr lang="en-US" sz="4000" dirty="0" smtClean="0">
                <a:solidFill>
                  <a:srgbClr val="FFC000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auspicious </a:t>
            </a:r>
            <a:r>
              <a:rPr lang="en-US" sz="40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(hopeful), </a:t>
            </a:r>
            <a:r>
              <a:rPr lang="en-US" sz="4000" dirty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and a </a:t>
            </a:r>
            <a:r>
              <a:rPr lang="en-US" sz="40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dropping (mournful) eye…” because it comes soon after the death of King Hamlet. </a:t>
            </a:r>
            <a:endParaRPr lang="en-US" sz="3600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endParaRPr lang="en-US" sz="4000" dirty="0" smtClean="0">
              <a:solidFill>
                <a:srgbClr val="FFC000"/>
              </a:solidFill>
              <a:latin typeface="Goudy Stout" panose="0202090407030B020401" pitchFamily="18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6163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  <a:latin typeface="Goudy Stout" panose="0202090407030B020401" pitchFamily="18" charset="0"/>
              </a:rPr>
              <a:t>Words to Know and Love</a:t>
            </a:r>
            <a:endParaRPr lang="en-US" dirty="0">
              <a:solidFill>
                <a:schemeClr val="tx1"/>
              </a:solidFill>
              <a:latin typeface="Goudy Stout" panose="0202090407030B020401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76400"/>
            <a:ext cx="8686800" cy="4906963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udy Stout" panose="0202090407030B020401" pitchFamily="18" charset="0"/>
                <a:cs typeface="MV Boli" panose="02000500030200090000" pitchFamily="2" charset="0"/>
              </a:rPr>
              <a:t>Trappings: </a:t>
            </a:r>
            <a:r>
              <a:rPr lang="en-US" sz="32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udy Stout" panose="0202090407030B020401" pitchFamily="18" charset="0"/>
                <a:cs typeface="MV Boli" panose="02000500030200090000" pitchFamily="2" charset="0"/>
              </a:rPr>
              <a:t>noun</a:t>
            </a:r>
          </a:p>
          <a:p>
            <a:r>
              <a:rPr lang="en-US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1. outward </a:t>
            </a:r>
            <a:r>
              <a:rPr lang="en-US" sz="4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decoration or </a:t>
            </a:r>
            <a:r>
              <a:rPr lang="en-US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dress:  ornamentation</a:t>
            </a:r>
            <a:endParaRPr lang="en-US" sz="4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r>
              <a:rPr lang="en-US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2. outward signs</a:t>
            </a:r>
          </a:p>
          <a:p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From Medieval Latin “</a:t>
            </a:r>
            <a:r>
              <a:rPr lang="en-US" sz="3600" b="1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trapus</a:t>
            </a:r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” cloth</a:t>
            </a:r>
          </a:p>
          <a:p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First usage: 14</a:t>
            </a:r>
            <a:r>
              <a:rPr lang="en-US" sz="3600" b="1" baseline="30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th</a:t>
            </a:r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 Century</a:t>
            </a:r>
          </a:p>
        </p:txBody>
      </p:sp>
    </p:spTree>
    <p:extLst>
      <p:ext uri="{BB962C8B-B14F-4D97-AF65-F5344CB8AC3E}">
        <p14:creationId xmlns:p14="http://schemas.microsoft.com/office/powerpoint/2010/main" val="2748725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  <a:latin typeface="Goudy Stout" panose="0202090407030B020401" pitchFamily="18" charset="0"/>
              </a:rPr>
              <a:t>Words to Know and Love</a:t>
            </a:r>
            <a:endParaRPr lang="en-US" dirty="0">
              <a:solidFill>
                <a:schemeClr val="tx1"/>
              </a:solidFill>
              <a:latin typeface="Goudy Stout" panose="0202090407030B020401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76400"/>
            <a:ext cx="5486400" cy="4906963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FFC000"/>
                </a:solidFill>
                <a:latin typeface="Goudy Stout" panose="0202090407030B020401" pitchFamily="18" charset="0"/>
                <a:cs typeface="MV Boli" panose="02000500030200090000" pitchFamily="2" charset="0"/>
              </a:rPr>
              <a:t>Trappings: </a:t>
            </a:r>
          </a:p>
          <a:p>
            <a:endParaRPr lang="en-US" sz="4000" dirty="0">
              <a:solidFill>
                <a:srgbClr val="FFC000"/>
              </a:solidFill>
              <a:latin typeface="Goudy Stout" panose="0202090407030B020401" pitchFamily="18" charset="0"/>
              <a:cs typeface="MV Boli" panose="02000500030200090000" pitchFamily="2" charset="0"/>
            </a:endParaRPr>
          </a:p>
          <a:p>
            <a:pPr marL="0" indent="0">
              <a:buNone/>
            </a:pPr>
            <a:r>
              <a:rPr lang="en-US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Hamlet:</a:t>
            </a:r>
            <a:r>
              <a:rPr lang="en-US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 I </a:t>
            </a:r>
            <a:r>
              <a:rPr lang="en-US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have that within which </a:t>
            </a:r>
            <a:r>
              <a:rPr lang="en-US" sz="32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passeth</a:t>
            </a:r>
            <a:r>
              <a:rPr lang="en-US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 show- </a:t>
            </a:r>
          </a:p>
          <a:p>
            <a:pPr marL="0" indent="0">
              <a:buNone/>
            </a:pPr>
            <a:r>
              <a:rPr lang="en-US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These </a:t>
            </a:r>
            <a:r>
              <a:rPr lang="en-US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(suits of solemn black) [are] but </a:t>
            </a:r>
            <a:r>
              <a:rPr lang="en-US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the </a:t>
            </a:r>
            <a:r>
              <a:rPr lang="en-US" sz="32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trappings</a:t>
            </a:r>
            <a:r>
              <a:rPr lang="en-US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 and the suits of woe.</a:t>
            </a:r>
          </a:p>
          <a:p>
            <a:pPr marL="0" indent="0">
              <a:buNone/>
            </a:pPr>
            <a:endParaRPr lang="en-US" sz="2800" b="1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oudy Stout" panose="0202090407030B020401" pitchFamily="18" charset="0"/>
              <a:cs typeface="MV Boli" panose="02000500030200090000" pitchFamily="2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592" b="13043"/>
          <a:stretch/>
        </p:blipFill>
        <p:spPr bwMode="auto">
          <a:xfrm>
            <a:off x="5334000" y="2168768"/>
            <a:ext cx="3334859" cy="347472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scene3d>
            <a:camera prst="perspectiveHeroicExtremeLeftFacing"/>
            <a:lightRig rig="threePt" dir="t"/>
          </a:scene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1809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atch">
  <a:themeElements>
    <a:clrScheme name="Custom 9">
      <a:dk1>
        <a:srgbClr val="F79646"/>
      </a:dk1>
      <a:lt1>
        <a:sysClr val="window" lastClr="FFFFFF"/>
      </a:lt1>
      <a:dk2>
        <a:srgbClr val="1F497D"/>
      </a:dk2>
      <a:lt2>
        <a:srgbClr val="FBD5B5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hatch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4358</TotalTime>
  <Words>530</Words>
  <Application>Microsoft Office PowerPoint</Application>
  <PresentationFormat>On-screen Show (4:3)</PresentationFormat>
  <Paragraphs>88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Thatch</vt:lpstr>
      <vt:lpstr>Words &amp;Terms to Know and Love List #5</vt:lpstr>
      <vt:lpstr>Literary Terms to Know and Love</vt:lpstr>
      <vt:lpstr>Literary Terms to Know and Love</vt:lpstr>
      <vt:lpstr>Words to Know and Love</vt:lpstr>
      <vt:lpstr>Words to Know and Love</vt:lpstr>
      <vt:lpstr>Words to Know and Love</vt:lpstr>
      <vt:lpstr>Words to Know and Love</vt:lpstr>
      <vt:lpstr>Words to Know and Love</vt:lpstr>
      <vt:lpstr>Words to Know and Love</vt:lpstr>
      <vt:lpstr>Words to Know and Love</vt:lpstr>
      <vt:lpstr>Words to Know and Love</vt:lpstr>
      <vt:lpstr>Words to Know and Love</vt:lpstr>
      <vt:lpstr>Words to Know and Love</vt:lpstr>
      <vt:lpstr>Words to Know and Love</vt:lpstr>
      <vt:lpstr>Words to Know and Love</vt:lpstr>
      <vt:lpstr>Words to Know and Love</vt:lpstr>
    </vt:vector>
  </TitlesOfParts>
  <Company>EDUHSD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Words and Terms to Know and Love List #5</dc:title>
  <dc:creator>Mark Coovelis</dc:creator>
  <cp:lastModifiedBy>Mark Coovelis</cp:lastModifiedBy>
  <cp:revision>20</cp:revision>
  <dcterms:created xsi:type="dcterms:W3CDTF">2016-09-19T15:07:15Z</dcterms:created>
  <dcterms:modified xsi:type="dcterms:W3CDTF">2016-09-22T15:45:33Z</dcterms:modified>
</cp:coreProperties>
</file>