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5" r:id="rId6"/>
    <p:sldId id="264" r:id="rId7"/>
    <p:sldId id="267" r:id="rId8"/>
    <p:sldId id="266" r:id="rId9"/>
    <p:sldId id="269" r:id="rId10"/>
    <p:sldId id="271" r:id="rId11"/>
    <p:sldId id="272" r:id="rId12"/>
    <p:sldId id="274" r:id="rId13"/>
    <p:sldId id="275" r:id="rId14"/>
    <p:sldId id="273" r:id="rId15"/>
    <p:sldId id="277" r:id="rId16"/>
    <p:sldId id="276" r:id="rId17"/>
    <p:sldId id="278" r:id="rId18"/>
    <p:sldId id="260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2310C8-1B57-41B0-9EF8-3A5D4A99E37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C2DF3E2-1D9A-4DCD-A7B7-1A41D6D6BC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46025" y="910479"/>
            <a:ext cx="5648623" cy="209250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Words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to Know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and Love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 </a:t>
            </a:r>
            <a:b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Stout" panose="0202090407030B020401" pitchFamily="18" charset="0"/>
              </a:rPr>
              <a:t>Week three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Stout" panose="0202090407030B020401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892" y="1524000"/>
            <a:ext cx="3958401" cy="5120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30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343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Defilement:</a:t>
            </a:r>
            <a:r>
              <a:rPr lang="en-US" sz="3200" dirty="0">
                <a:latin typeface="Segoe Print" panose="02000600000000000000" pitchFamily="2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noun:</a:t>
            </a:r>
          </a:p>
          <a:p>
            <a:r>
              <a:rPr lang="en-US" sz="2400" dirty="0">
                <a:latin typeface="Segoe Print" panose="02000600000000000000" pitchFamily="2" charset="0"/>
              </a:rPr>
              <a:t>	</a:t>
            </a:r>
            <a:r>
              <a:rPr lang="en-US" sz="2400" dirty="0" smtClean="0">
                <a:latin typeface="Segoe Print" panose="02000600000000000000" pitchFamily="2" charset="0"/>
              </a:rPr>
              <a:t>	the act </a:t>
            </a:r>
            <a:r>
              <a:rPr lang="en-US" sz="2400" dirty="0">
                <a:latin typeface="Segoe Print" panose="02000600000000000000" pitchFamily="2" charset="0"/>
              </a:rPr>
              <a:t>of defiling or the state of being defiled.</a:t>
            </a:r>
            <a:endParaRPr lang="en-US" sz="2400" dirty="0" smtClean="0">
              <a:latin typeface="Segoe Print" panose="02000600000000000000" pitchFamily="2" charset="0"/>
            </a:endParaRPr>
          </a:p>
          <a:p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defile: verb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:</a:t>
            </a:r>
            <a:r>
              <a:rPr lang="en-US" sz="2400" dirty="0" smtClean="0">
                <a:latin typeface="Segoe Print" panose="02000600000000000000" pitchFamily="2" charset="0"/>
              </a:rPr>
              <a:t> </a:t>
            </a:r>
            <a:endParaRPr lang="en-US" sz="2400" dirty="0" smtClean="0">
              <a:latin typeface="Segoe Print" panose="02000600000000000000" pitchFamily="2" charset="0"/>
            </a:endParaRPr>
          </a:p>
          <a:p>
            <a:r>
              <a:rPr lang="en-US" sz="2400" dirty="0">
                <a:latin typeface="Segoe Print" panose="02000600000000000000" pitchFamily="2" charset="0"/>
              </a:rPr>
              <a:t>	</a:t>
            </a:r>
            <a:r>
              <a:rPr lang="en-US" sz="2400" dirty="0" smtClean="0">
                <a:latin typeface="Segoe Print" panose="02000600000000000000" pitchFamily="2" charset="0"/>
              </a:rPr>
              <a:t> 	  to </a:t>
            </a:r>
            <a:r>
              <a:rPr lang="en-US" sz="2400" dirty="0">
                <a:latin typeface="Segoe Print" panose="02000600000000000000" pitchFamily="2" charset="0"/>
              </a:rPr>
              <a:t>corrupt the purity </a:t>
            </a:r>
            <a:r>
              <a:rPr lang="en-US" sz="2400" dirty="0" smtClean="0">
                <a:latin typeface="Segoe Print" panose="02000600000000000000" pitchFamily="2" charset="0"/>
              </a:rPr>
              <a:t>of something</a:t>
            </a:r>
          </a:p>
          <a:p>
            <a:r>
              <a:rPr lang="en-US" sz="2400" dirty="0" smtClean="0">
                <a:latin typeface="Segoe Print" panose="02000600000000000000" pitchFamily="2" charset="0"/>
              </a:rPr>
              <a:t>  		  to </a:t>
            </a:r>
            <a:r>
              <a:rPr lang="en-US" sz="2400" dirty="0">
                <a:latin typeface="Segoe Print" panose="02000600000000000000" pitchFamily="2" charset="0"/>
              </a:rPr>
              <a:t>violate the chastity of something</a:t>
            </a:r>
          </a:p>
          <a:p>
            <a:r>
              <a:rPr lang="en-US" sz="2400" dirty="0">
                <a:latin typeface="Segoe Print" panose="02000600000000000000" pitchFamily="2" charset="0"/>
              </a:rPr>
              <a:t>	</a:t>
            </a:r>
            <a:r>
              <a:rPr lang="en-US" sz="2400" dirty="0" smtClean="0">
                <a:latin typeface="Segoe Print" panose="02000600000000000000" pitchFamily="2" charset="0"/>
              </a:rPr>
              <a:t>	  to </a:t>
            </a:r>
            <a:r>
              <a:rPr lang="en-US" sz="2400" dirty="0">
                <a:latin typeface="Segoe Print" panose="02000600000000000000" pitchFamily="2" charset="0"/>
              </a:rPr>
              <a:t>make physically unclean especially with </a:t>
            </a:r>
            <a:r>
              <a:rPr lang="en-US" sz="2400" dirty="0" smtClean="0">
                <a:latin typeface="Segoe Print" panose="02000600000000000000" pitchFamily="2" charset="0"/>
              </a:rPr>
              <a:t>	   	      something unpleasant</a:t>
            </a:r>
          </a:p>
          <a:p>
            <a:r>
              <a:rPr lang="en-US" sz="2400" dirty="0" smtClean="0">
                <a:latin typeface="Segoe Print" panose="02000600000000000000" pitchFamily="2" charset="0"/>
              </a:rPr>
              <a:t>		  to </a:t>
            </a:r>
            <a:r>
              <a:rPr lang="en-US" sz="2400" dirty="0">
                <a:latin typeface="Segoe Print" panose="02000600000000000000" pitchFamily="2" charset="0"/>
              </a:rPr>
              <a:t>violate the sanctity of </a:t>
            </a:r>
            <a:r>
              <a:rPr lang="en-US" sz="2400" dirty="0" smtClean="0">
                <a:latin typeface="Segoe Print" panose="02000600000000000000" pitchFamily="2" charset="0"/>
              </a:rPr>
              <a:t>a holy place</a:t>
            </a:r>
          </a:p>
        </p:txBody>
      </p:sp>
    </p:spTree>
    <p:extLst>
      <p:ext uri="{BB962C8B-B14F-4D97-AF65-F5344CB8AC3E}">
        <p14:creationId xmlns:p14="http://schemas.microsoft.com/office/powerpoint/2010/main" val="40995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91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Defilement:</a:t>
            </a:r>
            <a:r>
              <a:rPr lang="en-US" sz="3200" dirty="0">
                <a:latin typeface="Segoe Print" panose="02000600000000000000" pitchFamily="2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noun:</a:t>
            </a:r>
          </a:p>
          <a:p>
            <a:r>
              <a:rPr lang="en-US" sz="3200" dirty="0">
                <a:latin typeface="Segoe Print" panose="02000600000000000000" pitchFamily="2" charset="0"/>
              </a:rPr>
              <a:t>	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“The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god commands us to expel from the land of Thebes an old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defilement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we are sheltering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.”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		Creon addressing Oedipus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			-Oedipus Rex</a:t>
            </a:r>
          </a:p>
        </p:txBody>
      </p:sp>
    </p:spTree>
    <p:extLst>
      <p:ext uri="{BB962C8B-B14F-4D97-AF65-F5344CB8AC3E}">
        <p14:creationId xmlns:p14="http://schemas.microsoft.com/office/powerpoint/2010/main" val="16821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91000"/>
          </a:xfrm>
        </p:spPr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Riven: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t</a:t>
            </a:r>
            <a:r>
              <a:rPr lang="en-US" sz="3200" dirty="0" smtClean="0">
                <a:latin typeface="Segoe Print" panose="02000600000000000000" pitchFamily="2" charset="0"/>
              </a:rPr>
              <a:t>orn apart </a:t>
            </a:r>
            <a:r>
              <a:rPr lang="en-US" sz="3200" dirty="0">
                <a:latin typeface="Segoe Print" panose="02000600000000000000" pitchFamily="2" charset="0"/>
              </a:rPr>
              <a:t>violently.</a:t>
            </a:r>
          </a:p>
          <a:p>
            <a:r>
              <a:rPr lang="en-US" sz="3200" dirty="0" smtClean="0">
                <a:latin typeface="Segoe Print" panose="02000600000000000000" pitchFamily="2" charset="0"/>
              </a:rPr>
              <a:t>More literary: cleft or </a:t>
            </a:r>
            <a:r>
              <a:rPr lang="en-US" sz="3200" dirty="0">
                <a:latin typeface="Segoe Print" panose="02000600000000000000" pitchFamily="2" charset="0"/>
              </a:rPr>
              <a:t>torn asunder</a:t>
            </a:r>
          </a:p>
          <a:p>
            <a:r>
              <a:rPr lang="en-US" sz="3200" dirty="0" smtClean="0">
                <a:latin typeface="Segoe Print" panose="02000600000000000000" pitchFamily="2" charset="0"/>
              </a:rPr>
              <a:t>Archaic: split </a:t>
            </a:r>
            <a:r>
              <a:rPr lang="en-US" sz="3200" dirty="0">
                <a:latin typeface="Segoe Print" panose="02000600000000000000" pitchFamily="2" charset="0"/>
              </a:rPr>
              <a:t>or </a:t>
            </a:r>
            <a:r>
              <a:rPr lang="en-US" sz="3200" dirty="0" smtClean="0">
                <a:latin typeface="Segoe Print" panose="02000600000000000000" pitchFamily="2" charset="0"/>
              </a:rPr>
              <a:t>crack, as of wood </a:t>
            </a:r>
            <a:r>
              <a:rPr lang="en-US" sz="3200" dirty="0">
                <a:latin typeface="Segoe Print" panose="02000600000000000000" pitchFamily="2" charset="0"/>
              </a:rPr>
              <a:t>or </a:t>
            </a:r>
            <a:r>
              <a:rPr lang="en-US" sz="3200" dirty="0" smtClean="0">
                <a:latin typeface="Segoe Print" panose="02000600000000000000" pitchFamily="2" charset="0"/>
              </a:rPr>
              <a:t>stone.</a:t>
            </a:r>
            <a:endParaRPr lang="en-US" sz="3200" dirty="0">
              <a:latin typeface="Segoe Print" panose="02000600000000000000" pitchFamily="2" charset="0"/>
            </a:endParaRPr>
          </a:p>
          <a:p>
            <a:r>
              <a:rPr lang="en-US" sz="3200" dirty="0">
                <a:latin typeface="Segoe Print" panose="02000600000000000000" pitchFamily="2" charset="0"/>
              </a:rPr>
              <a:t>        </a:t>
            </a:r>
          </a:p>
          <a:p>
            <a:r>
              <a:rPr lang="en-US" sz="3200" dirty="0">
                <a:latin typeface="Segoe Print" panose="02000600000000000000" pitchFamily="2" charset="0"/>
              </a:rPr>
              <a:t>Middle English: from Old Norse </a:t>
            </a:r>
            <a:r>
              <a:rPr lang="en-US" sz="3200" dirty="0" err="1">
                <a:latin typeface="Segoe Print" panose="02000600000000000000" pitchFamily="2" charset="0"/>
              </a:rPr>
              <a:t>rífa</a:t>
            </a:r>
            <a:r>
              <a:rPr lang="en-US" sz="3200" dirty="0">
                <a:latin typeface="Segoe Print" panose="02000600000000000000" pitchFamily="2" charset="0"/>
              </a:rPr>
              <a:t>, </a:t>
            </a:r>
            <a:r>
              <a:rPr lang="en-US" sz="3200" dirty="0" smtClean="0">
                <a:latin typeface="Segoe Print" panose="02000600000000000000" pitchFamily="2" charset="0"/>
              </a:rPr>
              <a:t>to </a:t>
            </a:r>
            <a:r>
              <a:rPr lang="en-US" sz="3200" dirty="0">
                <a:latin typeface="Segoe Print" panose="02000600000000000000" pitchFamily="2" charset="0"/>
              </a:rPr>
              <a:t>tear down</a:t>
            </a:r>
          </a:p>
          <a:p>
            <a:r>
              <a:rPr lang="en-US" sz="3200" dirty="0" smtClean="0">
                <a:latin typeface="Segoe Print" panose="02000600000000000000" pitchFamily="2" charset="0"/>
              </a:rPr>
              <a:t>First </a:t>
            </a:r>
            <a:r>
              <a:rPr lang="en-US" sz="3200" dirty="0">
                <a:latin typeface="Segoe Print" panose="02000600000000000000" pitchFamily="2" charset="0"/>
              </a:rPr>
              <a:t>Known Use: 14th century</a:t>
            </a:r>
          </a:p>
          <a:p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4191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Riven: </a:t>
            </a:r>
          </a:p>
          <a:p>
            <a:endParaRPr lang="en-US" sz="2400" dirty="0">
              <a:latin typeface="Segoe Print" panose="02000600000000000000" pitchFamily="2" charset="0"/>
            </a:endParaRPr>
          </a:p>
          <a:p>
            <a:r>
              <a:rPr lang="en-US" sz="2400" dirty="0" smtClean="0">
                <a:latin typeface="Segoe Print" panose="02000600000000000000" pitchFamily="2" charset="0"/>
              </a:rPr>
              <a:t>	</a:t>
            </a:r>
            <a:r>
              <a:rPr lang="en-US" sz="2800" dirty="0" smtClean="0">
                <a:latin typeface="Segoe Print" panose="02000600000000000000" pitchFamily="2" charset="0"/>
              </a:rPr>
              <a:t>“</a:t>
            </a:r>
            <a:r>
              <a:rPr lang="en-US" sz="3200" dirty="0" smtClean="0">
                <a:latin typeface="Segoe Print" panose="02000600000000000000" pitchFamily="2" charset="0"/>
              </a:rPr>
              <a:t>Destroy </a:t>
            </a:r>
            <a:r>
              <a:rPr lang="en-US" sz="3200" dirty="0">
                <a:latin typeface="Segoe Print" panose="02000600000000000000" pitchFamily="2" charset="0"/>
              </a:rPr>
              <a:t>our enemy, lord of the thunder! </a:t>
            </a:r>
            <a:r>
              <a:rPr lang="en-US" sz="3200" dirty="0" smtClean="0">
                <a:latin typeface="Segoe Print" panose="02000600000000000000" pitchFamily="2" charset="0"/>
              </a:rPr>
              <a:t>Let </a:t>
            </a:r>
            <a:r>
              <a:rPr lang="en-US" sz="3200" dirty="0">
                <a:latin typeface="Segoe Print" panose="02000600000000000000" pitchFamily="2" charset="0"/>
              </a:rPr>
              <a:t>him be 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riven</a:t>
            </a:r>
            <a:r>
              <a:rPr lang="en-US" sz="3200" dirty="0">
                <a:latin typeface="Segoe Print" panose="02000600000000000000" pitchFamily="2" charset="0"/>
              </a:rPr>
              <a:t> by lightning from heaven</a:t>
            </a:r>
            <a:r>
              <a:rPr lang="en-US" sz="3200" dirty="0" smtClean="0">
                <a:latin typeface="Segoe Print" panose="02000600000000000000" pitchFamily="2" charset="0"/>
              </a:rPr>
              <a:t>!”</a:t>
            </a:r>
          </a:p>
          <a:p>
            <a:r>
              <a:rPr lang="en-US" sz="2800" dirty="0">
                <a:latin typeface="Segoe Print" panose="02000600000000000000" pitchFamily="2" charset="0"/>
              </a:rPr>
              <a:t>	</a:t>
            </a:r>
            <a:r>
              <a:rPr lang="en-US" sz="2800" dirty="0" smtClean="0">
                <a:latin typeface="Segoe Print" panose="02000600000000000000" pitchFamily="2" charset="0"/>
              </a:rPr>
              <a:t>					- Chorus, Oedipus Rex</a:t>
            </a:r>
            <a:endParaRPr lang="en-US" sz="2800" dirty="0">
              <a:latin typeface="Segoe Print" panose="02000600000000000000" pitchFamily="2" charset="0"/>
            </a:endParaRPr>
          </a:p>
          <a:p>
            <a:endParaRPr lang="en-US" sz="28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343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Circumspect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: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careful to consider all circumstances and possible consequences 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from Latin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circumspectus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to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look around, be cautious, from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circum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“around”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+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specere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“to look” 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First known usage: 15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th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Century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4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91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Circumspect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:</a:t>
            </a:r>
          </a:p>
          <a:p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When Oedipus declares: “By avenging the murdered king, I protect myself,” he is being </a:t>
            </a: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circumspect. </a:t>
            </a:r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92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91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Enigmatic: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adj</a:t>
            </a:r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)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full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of mystery and difficult to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understand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From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Greek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ainigma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,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“to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speak in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riddles”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2400" dirty="0" smtClean="0">
              <a:latin typeface="Segoe Print" panose="02000600000000000000" pitchFamily="2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First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Known Use: 1539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7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91000"/>
          </a:xfrm>
        </p:spPr>
        <p:txBody>
          <a:bodyPr>
            <a:normAutofit/>
          </a:bodyPr>
          <a:lstStyle/>
          <a:p>
            <a:endParaRPr lang="en-US" sz="2400" dirty="0" smtClean="0">
              <a:latin typeface="Segoe Print" panose="020006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	When Teiresias offers the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enigmatic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prophesy,  “This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day will give you a father, and break your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heart,” Oedipus, responds in rage: “Your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infantile riddles! Your damned abracadabra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!”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 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Week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3852372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Agnostic: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2000" dirty="0" smtClean="0"/>
              <a:t>    </a:t>
            </a:r>
            <a:r>
              <a:rPr lang="en-US" sz="2400" dirty="0" smtClean="0">
                <a:latin typeface="Segoe Print" panose="02000600000000000000" pitchFamily="2" charset="0"/>
              </a:rPr>
              <a:t>1:  </a:t>
            </a:r>
            <a:r>
              <a:rPr lang="en-US" sz="2400" dirty="0">
                <a:latin typeface="Segoe Print" panose="02000600000000000000" pitchFamily="2" charset="0"/>
              </a:rPr>
              <a:t>a person who holds the view that any ultimate reality </a:t>
            </a:r>
            <a:r>
              <a:rPr lang="en-US" sz="2400" dirty="0" smtClean="0">
                <a:latin typeface="Segoe Print" panose="02000600000000000000" pitchFamily="2" charset="0"/>
              </a:rPr>
              <a:t>(such as </a:t>
            </a:r>
            <a:r>
              <a:rPr lang="en-US" sz="2400" dirty="0">
                <a:latin typeface="Segoe Print" panose="02000600000000000000" pitchFamily="2" charset="0"/>
              </a:rPr>
              <a:t>God) is unknown and probably unknowable; </a:t>
            </a:r>
            <a:r>
              <a:rPr lang="en-US" sz="2400" dirty="0" smtClean="0">
                <a:latin typeface="Segoe Print" panose="02000600000000000000" pitchFamily="2" charset="0"/>
              </a:rPr>
              <a:t>broadly: one </a:t>
            </a:r>
            <a:r>
              <a:rPr lang="en-US" sz="2400" dirty="0">
                <a:latin typeface="Segoe Print" panose="02000600000000000000" pitchFamily="2" charset="0"/>
              </a:rPr>
              <a:t>who is not committed to believing in either the existence or the nonexistence of God or a god</a:t>
            </a:r>
          </a:p>
          <a:p>
            <a:r>
              <a:rPr lang="en-US" sz="2400" dirty="0" smtClean="0">
                <a:latin typeface="Segoe Print" panose="02000600000000000000" pitchFamily="2" charset="0"/>
              </a:rPr>
              <a:t>  2:  </a:t>
            </a:r>
            <a:r>
              <a:rPr lang="en-US" sz="2400" dirty="0">
                <a:latin typeface="Segoe Print" panose="02000600000000000000" pitchFamily="2" charset="0"/>
              </a:rPr>
              <a:t>a person who is unwilling to commit to an opinion about something &lt;political agnostics&gt;</a:t>
            </a:r>
          </a:p>
        </p:txBody>
      </p:sp>
    </p:spTree>
    <p:extLst>
      <p:ext uri="{BB962C8B-B14F-4D97-AF65-F5344CB8AC3E}">
        <p14:creationId xmlns:p14="http://schemas.microsoft.com/office/powerpoint/2010/main" val="266957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 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Week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Agnostic:</a:t>
            </a:r>
            <a:endParaRPr lang="en-US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2000" dirty="0"/>
              <a:t>  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First Known Use: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1869</a:t>
            </a:r>
          </a:p>
          <a:p>
            <a:r>
              <a:rPr lang="en-US" sz="2000" dirty="0" smtClean="0"/>
              <a:t>		 	</a:t>
            </a:r>
            <a:r>
              <a:rPr lang="en-US" sz="2400" dirty="0" smtClean="0">
                <a:latin typeface="Segoe Print" panose="02000600000000000000" pitchFamily="2" charset="0"/>
              </a:rPr>
              <a:t>Greek </a:t>
            </a:r>
            <a:r>
              <a:rPr lang="en-US" sz="2400" i="1" dirty="0" err="1">
                <a:latin typeface="Segoe Print" panose="02000600000000000000" pitchFamily="2" charset="0"/>
              </a:rPr>
              <a:t>agnōstos</a:t>
            </a:r>
            <a:r>
              <a:rPr lang="en-US" sz="2400" dirty="0">
                <a:latin typeface="Segoe Print" panose="02000600000000000000" pitchFamily="2" charset="0"/>
              </a:rPr>
              <a:t> unknown, unknowable, </a:t>
            </a:r>
            <a:r>
              <a:rPr lang="en-US" sz="2400" dirty="0" smtClean="0">
                <a:latin typeface="Segoe Print" panose="02000600000000000000" pitchFamily="2" charset="0"/>
              </a:rPr>
              <a:t>			from </a:t>
            </a:r>
            <a:r>
              <a:rPr lang="en-US" sz="2400" i="1" dirty="0">
                <a:latin typeface="Segoe Print" panose="02000600000000000000" pitchFamily="2" charset="0"/>
              </a:rPr>
              <a:t>a-</a:t>
            </a:r>
            <a:r>
              <a:rPr lang="en-US" sz="2400" dirty="0">
                <a:latin typeface="Segoe Print" panose="02000600000000000000" pitchFamily="2" charset="0"/>
              </a:rPr>
              <a:t> </a:t>
            </a:r>
            <a:r>
              <a:rPr lang="en-US" sz="2400" dirty="0" smtClean="0">
                <a:latin typeface="Segoe Print" panose="02000600000000000000" pitchFamily="2" charset="0"/>
              </a:rPr>
              <a:t>(not) + </a:t>
            </a:r>
            <a:r>
              <a:rPr lang="en-US" sz="2400" i="1" dirty="0" err="1">
                <a:latin typeface="Segoe Print" panose="02000600000000000000" pitchFamily="2" charset="0"/>
              </a:rPr>
              <a:t>gnōstos</a:t>
            </a:r>
            <a:r>
              <a:rPr lang="en-US" sz="2400" dirty="0">
                <a:latin typeface="Segoe Print" panose="02000600000000000000" pitchFamily="2" charset="0"/>
              </a:rPr>
              <a:t> </a:t>
            </a:r>
            <a:r>
              <a:rPr lang="en-US" sz="2400" dirty="0" smtClean="0">
                <a:latin typeface="Segoe Print" panose="02000600000000000000" pitchFamily="2" charset="0"/>
              </a:rPr>
              <a:t>(known) </a:t>
            </a:r>
          </a:p>
          <a:p>
            <a:endParaRPr lang="en-US" sz="2400" dirty="0">
              <a:latin typeface="Segoe Print" panose="02000600000000000000" pitchFamily="2" charset="0"/>
            </a:endParaRPr>
          </a:p>
          <a:p>
            <a:r>
              <a:rPr lang="en-US" sz="2400" dirty="0" smtClean="0">
                <a:latin typeface="Segoe Print" panose="02000600000000000000" pitchFamily="2" charset="0"/>
              </a:rPr>
              <a:t>	"I </a:t>
            </a:r>
            <a:r>
              <a:rPr lang="en-US" sz="2400" dirty="0">
                <a:latin typeface="Segoe Print" panose="02000600000000000000" pitchFamily="2" charset="0"/>
              </a:rPr>
              <a:t>wasn't </a:t>
            </a:r>
            <a:r>
              <a:rPr lang="en-US" sz="2400" dirty="0" smtClean="0">
                <a:latin typeface="Segoe Print" panose="02000600000000000000" pitchFamily="2" charset="0"/>
              </a:rPr>
              <a:t>there [when Jesus raised the dead] </a:t>
            </a:r>
            <a:r>
              <a:rPr lang="en-US" sz="2400" dirty="0">
                <a:latin typeface="Segoe Print" panose="02000600000000000000" pitchFamily="2" charset="0"/>
              </a:rPr>
              <a:t>so I can't say He </a:t>
            </a:r>
            <a:r>
              <a:rPr lang="en-US" sz="2400" dirty="0" smtClean="0">
                <a:latin typeface="Segoe Print" panose="02000600000000000000" pitchFamily="2" charset="0"/>
              </a:rPr>
              <a:t>didn't… Listen </a:t>
            </a:r>
            <a:r>
              <a:rPr lang="en-US" sz="2400" dirty="0">
                <a:latin typeface="Segoe Print" panose="02000600000000000000" pitchFamily="2" charset="0"/>
              </a:rPr>
              <a:t>lady," he said in a high voice, "if I had of been there I would of known and I wouldn't be like I am now</a:t>
            </a:r>
            <a:r>
              <a:rPr lang="en-US" sz="2400" dirty="0" smtClean="0">
                <a:latin typeface="Segoe Print" panose="02000600000000000000" pitchFamily="2" charset="0"/>
              </a:rPr>
              <a:t>.“ The </a:t>
            </a:r>
            <a:r>
              <a:rPr lang="en-US" sz="2400" dirty="0">
                <a:latin typeface="Segoe Print" panose="02000600000000000000" pitchFamily="2" charset="0"/>
              </a:rPr>
              <a:t>agnostic Misfit claims that his inability to believe in the divinity of Christ is the cause of his crimes and his misery. </a:t>
            </a:r>
          </a:p>
        </p:txBody>
      </p:sp>
    </p:spTree>
    <p:extLst>
      <p:ext uri="{BB962C8B-B14F-4D97-AF65-F5344CB8AC3E}">
        <p14:creationId xmlns:p14="http://schemas.microsoft.com/office/powerpoint/2010/main" val="10091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Literary Term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to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91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Personification: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1: </a:t>
            </a:r>
            <a:r>
              <a:rPr lang="en-US" sz="3200" dirty="0" smtClean="0">
                <a:latin typeface="Segoe Print" panose="02000600000000000000" pitchFamily="2" charset="0"/>
              </a:rPr>
              <a:t>representation </a:t>
            </a:r>
            <a:r>
              <a:rPr lang="en-US" sz="3200" dirty="0">
                <a:latin typeface="Segoe Print" panose="02000600000000000000" pitchFamily="2" charset="0"/>
              </a:rPr>
              <a:t>of a thing or abstraction as a person </a:t>
            </a:r>
            <a:endParaRPr lang="en-US" sz="3200" dirty="0" smtClean="0">
              <a:latin typeface="Segoe Print" panose="02000600000000000000" pitchFamily="2" charset="0"/>
            </a:endParaRPr>
          </a:p>
          <a:p>
            <a:r>
              <a:rPr lang="en-US" sz="3200" i="1" dirty="0">
                <a:latin typeface="Segoe Print" panose="02000600000000000000" pitchFamily="2" charset="0"/>
              </a:rPr>
              <a:t>	</a:t>
            </a:r>
            <a:r>
              <a:rPr lang="en-US" sz="3200" i="1" dirty="0" smtClean="0">
                <a:latin typeface="Segoe Print" panose="02000600000000000000" pitchFamily="2" charset="0"/>
              </a:rPr>
              <a:t>2</a:t>
            </a:r>
            <a:r>
              <a:rPr lang="en-US" sz="3200" dirty="0" smtClean="0">
                <a:latin typeface="Segoe Print" panose="02000600000000000000" pitchFamily="2" charset="0"/>
              </a:rPr>
              <a:t>:</a:t>
            </a:r>
            <a:r>
              <a:rPr lang="en-US" sz="3200" dirty="0">
                <a:latin typeface="Segoe Print" panose="02000600000000000000" pitchFamily="2" charset="0"/>
              </a:rPr>
              <a:t>  a divinity or imaginary being representing a thing or </a:t>
            </a:r>
            <a:r>
              <a:rPr lang="en-US" sz="3200" dirty="0" smtClean="0">
                <a:latin typeface="Segoe Print" panose="02000600000000000000" pitchFamily="2" charset="0"/>
              </a:rPr>
              <a:t>abstraction</a:t>
            </a:r>
          </a:p>
          <a:p>
            <a:endParaRPr lang="en-US" sz="3200" dirty="0" smtClean="0">
              <a:latin typeface="Segoe Print" panose="02000600000000000000" pitchFamily="2" charset="0"/>
            </a:endParaRPr>
          </a:p>
          <a:p>
            <a:r>
              <a:rPr lang="en-US" sz="3200" dirty="0" smtClean="0">
                <a:latin typeface="Segoe Print" panose="02000600000000000000" pitchFamily="2" charset="0"/>
              </a:rPr>
              <a:t>First known use: 1755</a:t>
            </a:r>
          </a:p>
          <a:p>
            <a:endParaRPr lang="en-US" sz="3200" dirty="0">
              <a:latin typeface="Segoe Print" panose="02000600000000000000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1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Literary Term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to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91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Personification: </a:t>
            </a:r>
            <a:endParaRPr 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“Thebes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is tossed on a murdering sea 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And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cannot lift her head from the death surge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.”  - Oedipus Rex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  What is being personified? 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3200" dirty="0">
              <a:latin typeface="Segoe Print" panose="02000600000000000000" pitchFamily="2" charset="0"/>
            </a:endParaRPr>
          </a:p>
          <a:p>
            <a:endParaRPr lang="en-US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1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839200" cy="4191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Supplication: noun: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the act of asking humbly and earnestly, as in prayer to God or to the gods.</a:t>
            </a:r>
          </a:p>
          <a:p>
            <a:endParaRPr lang="en-US" sz="2400" dirty="0">
              <a:latin typeface="Segoe Print" panose="02000600000000000000" pitchFamily="2" charset="0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Middle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English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souple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,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from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Latin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supplic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-  “entreating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for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mercy”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  First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Known Use: 14th century</a:t>
            </a:r>
          </a:p>
          <a:p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91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Supplication: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noun</a:t>
            </a:r>
          </a:p>
          <a:p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“My children…why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have you strewn yourselves before these altars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in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supplication, with your boughs and garlands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?” 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–Oedipus Rex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37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91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Lamentation: noun: </a:t>
            </a:r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an expression of deep sorrow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, mourning, or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strong regret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	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Middle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English: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lementen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. 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First known use: 15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th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century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6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191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Lamentation: noun: </a:t>
            </a:r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	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“The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breath of incense rises from the city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with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 sound of prayer and 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lamentation</a:t>
            </a:r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.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” – Oedipus Rex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32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" y="914400"/>
            <a:ext cx="9144000" cy="41910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Augury: noun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  <a:p>
            <a:r>
              <a:rPr lang="en-US" sz="2400" dirty="0">
                <a:latin typeface="Segoe Print" panose="02000600000000000000" pitchFamily="2" charset="0"/>
              </a:rPr>
              <a:t>    </a:t>
            </a:r>
            <a:r>
              <a:rPr lang="en-US" sz="3200" dirty="0" smtClean="0">
                <a:latin typeface="Segoe Print" panose="02000600000000000000" pitchFamily="2" charset="0"/>
              </a:rPr>
              <a:t>1. a </a:t>
            </a:r>
            <a:r>
              <a:rPr lang="en-US" sz="3200" dirty="0">
                <a:latin typeface="Segoe Print" panose="02000600000000000000" pitchFamily="2" charset="0"/>
              </a:rPr>
              <a:t>sign of what will happen in the future; </a:t>
            </a:r>
            <a:r>
              <a:rPr lang="en-US" sz="3200" dirty="0" smtClean="0">
                <a:latin typeface="Segoe Print" panose="02000600000000000000" pitchFamily="2" charset="0"/>
              </a:rPr>
              <a:t>		an </a:t>
            </a:r>
            <a:r>
              <a:rPr lang="en-US" sz="3200" dirty="0">
                <a:latin typeface="Segoe Print" panose="02000600000000000000" pitchFamily="2" charset="0"/>
              </a:rPr>
              <a:t>omen.</a:t>
            </a:r>
          </a:p>
          <a:p>
            <a:r>
              <a:rPr lang="en-US" sz="3200" dirty="0">
                <a:latin typeface="Segoe Print" panose="02000600000000000000" pitchFamily="2" charset="0"/>
              </a:rPr>
              <a:t> </a:t>
            </a:r>
            <a:r>
              <a:rPr lang="en-US" sz="3200" dirty="0" smtClean="0">
                <a:latin typeface="Segoe Print" panose="02000600000000000000" pitchFamily="2" charset="0"/>
              </a:rPr>
              <a:t>   2. the </a:t>
            </a:r>
            <a:r>
              <a:rPr lang="en-US" sz="3200" dirty="0">
                <a:latin typeface="Segoe Print" panose="02000600000000000000" pitchFamily="2" charset="0"/>
              </a:rPr>
              <a:t>interpretation of </a:t>
            </a:r>
            <a:r>
              <a:rPr lang="en-US" sz="3200" dirty="0" smtClean="0">
                <a:latin typeface="Segoe Print" panose="02000600000000000000" pitchFamily="2" charset="0"/>
              </a:rPr>
              <a:t>omens</a:t>
            </a:r>
          </a:p>
          <a:p>
            <a:endParaRPr lang="en-US" sz="2800" dirty="0">
              <a:latin typeface="Segoe Print" panose="02000600000000000000" pitchFamily="2" charset="0"/>
            </a:endParaRPr>
          </a:p>
          <a:p>
            <a:r>
              <a:rPr lang="en-US" sz="2800" dirty="0">
                <a:latin typeface="Segoe Print" panose="02000600000000000000" pitchFamily="2" charset="0"/>
              </a:rPr>
              <a:t>late Middle English (in the sense ‘divination</a:t>
            </a:r>
            <a:r>
              <a:rPr lang="en-US" sz="2800" dirty="0" smtClean="0">
                <a:latin typeface="Segoe Print" panose="02000600000000000000" pitchFamily="2" charset="0"/>
              </a:rPr>
              <a:t>’):</a:t>
            </a:r>
          </a:p>
          <a:p>
            <a:r>
              <a:rPr lang="en-US" sz="2800" dirty="0">
                <a:latin typeface="Segoe Print" panose="02000600000000000000" pitchFamily="2" charset="0"/>
              </a:rPr>
              <a:t>	</a:t>
            </a:r>
            <a:r>
              <a:rPr lang="en-US" sz="2800" dirty="0" smtClean="0">
                <a:latin typeface="Segoe Print" panose="02000600000000000000" pitchFamily="2" charset="0"/>
              </a:rPr>
              <a:t> </a:t>
            </a:r>
            <a:r>
              <a:rPr lang="en-US" sz="2800" dirty="0">
                <a:latin typeface="Segoe Print" panose="02000600000000000000" pitchFamily="2" charset="0"/>
              </a:rPr>
              <a:t>from </a:t>
            </a:r>
            <a:r>
              <a:rPr lang="en-US" sz="2800" dirty="0" smtClean="0">
                <a:latin typeface="Segoe Print" panose="02000600000000000000" pitchFamily="2" charset="0"/>
              </a:rPr>
              <a:t>Latin </a:t>
            </a:r>
            <a:r>
              <a:rPr lang="en-US" sz="2800" dirty="0" err="1" smtClean="0">
                <a:latin typeface="Segoe Print" panose="02000600000000000000" pitchFamily="2" charset="0"/>
              </a:rPr>
              <a:t>augurium</a:t>
            </a:r>
            <a:r>
              <a:rPr lang="en-US" sz="2800" dirty="0" smtClean="0">
                <a:latin typeface="Segoe Print" panose="02000600000000000000" pitchFamily="2" charset="0"/>
              </a:rPr>
              <a:t>: </a:t>
            </a:r>
            <a:r>
              <a:rPr lang="en-US" sz="2800" dirty="0">
                <a:latin typeface="Segoe Print" panose="02000600000000000000" pitchFamily="2" charset="0"/>
              </a:rPr>
              <a:t>‘interpretation </a:t>
            </a:r>
            <a:r>
              <a:rPr lang="en-US" sz="2800" dirty="0" smtClean="0">
                <a:latin typeface="Segoe Print" panose="02000600000000000000" pitchFamily="2" charset="0"/>
              </a:rPr>
              <a:t>of omens.’</a:t>
            </a:r>
          </a:p>
        </p:txBody>
      </p:sp>
    </p:spTree>
    <p:extLst>
      <p:ext uri="{BB962C8B-B14F-4D97-AF65-F5344CB8AC3E}">
        <p14:creationId xmlns:p14="http://schemas.microsoft.com/office/powerpoint/2010/main" val="1265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520940" cy="5486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Words to Know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  <a:t>Love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143000"/>
            <a:ext cx="9372600" cy="4191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Augury: noun</a:t>
            </a:r>
            <a:endParaRPr lang="en-US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  <a:p>
            <a:r>
              <a:rPr lang="en-US" sz="2800" dirty="0">
                <a:latin typeface="Segoe Print" panose="02000600000000000000" pitchFamily="2" charset="0"/>
              </a:rPr>
              <a:t>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“Once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, years ago, with happy </a:t>
            </a:r>
            <a:r>
              <a:rPr lang="en-US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augury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, 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	You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brought us fortune; be the same again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!”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		-The Priest, addressing Oedipus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					Oedipus Rex </a:t>
            </a:r>
          </a:p>
        </p:txBody>
      </p:sp>
    </p:spTree>
    <p:extLst>
      <p:ext uri="{BB962C8B-B14F-4D97-AF65-F5344CB8AC3E}">
        <p14:creationId xmlns:p14="http://schemas.microsoft.com/office/powerpoint/2010/main" val="33077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7">
      <a:dk1>
        <a:sysClr val="windowText" lastClr="000000"/>
      </a:dk1>
      <a:lt1>
        <a:sysClr val="window" lastClr="FFFFFF"/>
      </a:lt1>
      <a:dk2>
        <a:srgbClr val="646B86"/>
      </a:dk2>
      <a:lt2>
        <a:srgbClr val="4E3B05"/>
      </a:lt2>
      <a:accent1>
        <a:srgbClr val="C00000"/>
      </a:accent1>
      <a:accent2>
        <a:srgbClr val="CCB400"/>
      </a:accent2>
      <a:accent3>
        <a:srgbClr val="002060"/>
      </a:accent3>
      <a:accent4>
        <a:srgbClr val="8C7B70"/>
      </a:accent4>
      <a:accent5>
        <a:srgbClr val="8CADAE"/>
      </a:accent5>
      <a:accent6>
        <a:srgbClr val="D19049"/>
      </a:accent6>
      <a:hlink>
        <a:srgbClr val="00A3D6"/>
      </a:hlink>
      <a:folHlink>
        <a:srgbClr val="694F0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11057</TotalTime>
  <Words>387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Words to Know and Love   Week three</vt:lpstr>
      <vt:lpstr>Literary Term to Know  and Love </vt:lpstr>
      <vt:lpstr>Literary Term to Know  and Love </vt:lpstr>
      <vt:lpstr>Words to Know  and Love </vt:lpstr>
      <vt:lpstr>Words to Know  and Love </vt:lpstr>
      <vt:lpstr>Words to Know  and Love </vt:lpstr>
      <vt:lpstr>Words to Know  and Love </vt:lpstr>
      <vt:lpstr>Words to Know  and Love </vt:lpstr>
      <vt:lpstr>Words to Know  and Love </vt:lpstr>
      <vt:lpstr>Words to Know  and Love </vt:lpstr>
      <vt:lpstr>Words to Know  and Love </vt:lpstr>
      <vt:lpstr>Words to Know  and Love </vt:lpstr>
      <vt:lpstr>Words to Know  and Love </vt:lpstr>
      <vt:lpstr>Words to Know  and Love </vt:lpstr>
      <vt:lpstr>Words to Know  and Love </vt:lpstr>
      <vt:lpstr>Words to Know  and Love </vt:lpstr>
      <vt:lpstr>Words to Know  and Love </vt:lpstr>
      <vt:lpstr>Words to Know and Love Week three</vt:lpstr>
      <vt:lpstr>Words to Know and Love Week three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to Know and Love Week three</dc:title>
  <dc:creator>Mark Coovelis</dc:creator>
  <cp:lastModifiedBy>Mark Coovelis</cp:lastModifiedBy>
  <cp:revision>25</cp:revision>
  <dcterms:created xsi:type="dcterms:W3CDTF">2016-08-29T14:49:58Z</dcterms:created>
  <dcterms:modified xsi:type="dcterms:W3CDTF">2016-09-07T19:28:14Z</dcterms:modified>
</cp:coreProperties>
</file>