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56" r:id="rId2"/>
    <p:sldId id="301" r:id="rId3"/>
    <p:sldId id="284" r:id="rId4"/>
    <p:sldId id="303" r:id="rId5"/>
    <p:sldId id="289" r:id="rId6"/>
    <p:sldId id="304" r:id="rId7"/>
    <p:sldId id="259" r:id="rId8"/>
    <p:sldId id="261" r:id="rId9"/>
    <p:sldId id="262" r:id="rId10"/>
    <p:sldId id="302" r:id="rId11"/>
    <p:sldId id="263" r:id="rId12"/>
    <p:sldId id="264" r:id="rId13"/>
    <p:sldId id="266" r:id="rId14"/>
    <p:sldId id="265" r:id="rId15"/>
    <p:sldId id="305" r:id="rId16"/>
    <p:sldId id="276" r:id="rId17"/>
    <p:sldId id="274" r:id="rId18"/>
    <p:sldId id="275" r:id="rId19"/>
    <p:sldId id="268" r:id="rId20"/>
    <p:sldId id="269" r:id="rId21"/>
    <p:sldId id="306" r:id="rId22"/>
    <p:sldId id="270" r:id="rId23"/>
    <p:sldId id="307" r:id="rId24"/>
    <p:sldId id="271" r:id="rId25"/>
    <p:sldId id="272" r:id="rId26"/>
    <p:sldId id="273" r:id="rId27"/>
    <p:sldId id="280" r:id="rId28"/>
    <p:sldId id="277" r:id="rId29"/>
    <p:sldId id="281" r:id="rId30"/>
    <p:sldId id="282" r:id="rId31"/>
    <p:sldId id="283" r:id="rId32"/>
    <p:sldId id="286" r:id="rId33"/>
    <p:sldId id="287" r:id="rId34"/>
    <p:sldId id="285" r:id="rId35"/>
    <p:sldId id="312" r:id="rId36"/>
    <p:sldId id="31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8612" autoAdjust="0"/>
  </p:normalViewPr>
  <p:slideViewPr>
    <p:cSldViewPr>
      <p:cViewPr varScale="1">
        <p:scale>
          <a:sx n="61" d="100"/>
          <a:sy n="61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2517-A9ED-47B2-8D6F-9AD7DB123438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5B994-CFB7-423A-9374-ED13C52E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B994-CFB7-423A-9374-ED13C52ED1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1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63E8D5-F323-4F21-A83F-ECC4A9219A4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373310-AE0D-4EB9-8467-1F0384CF85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FID9LLio1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Tragedy of Prince Hamlet</a:t>
            </a:r>
            <a:endParaRPr lang="en-US" dirty="0"/>
          </a:p>
        </p:txBody>
      </p:sp>
      <p:sp>
        <p:nvSpPr>
          <p:cNvPr id="4" name="AutoShape 2" descr="Image result for lesley coovel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3260056_0.tmp"/>
          <p:cNvPicPr>
            <a:picLocks noChangeAspect="1"/>
          </p:cNvPicPr>
          <p:nvPr/>
        </p:nvPicPr>
        <p:blipFill rotWithShape="1">
          <a:blip r:embed="rId2" cstate="print">
            <a:lum bright="-10000"/>
          </a:blip>
          <a:srcRect b="10686"/>
          <a:stretch/>
        </p:blipFill>
        <p:spPr>
          <a:xfrm rot="1297521">
            <a:off x="5290066" y="848261"/>
            <a:ext cx="3128492" cy="310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4617" y="838200"/>
            <a:ext cx="4717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2800" dirty="0">
                <a:hlinkClick r:id="rId3"/>
              </a:rPr>
              <a:t>http://goo.gl/forms/FID9LLio1h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68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53086" y="1524000"/>
            <a:ext cx="5257800" cy="4876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Then the ghost appears on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ue in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form of the recently deceased King of Denmark, in full armor as when he defeated the King of Norway and on another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occasion he defeated the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Poles.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8926"/>
            <a:ext cx="3370862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8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5029200" cy="49530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Horatio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attempts to talk to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ghost, but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it seems offended and leaves.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Horatio suspects that the ghost’s appearance foreshadows disaster for Denmark. Marcellus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asks why the need for the intense watch and the preparations for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war. </a:t>
            </a: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618" r="4352" b="-7618"/>
          <a:stretch/>
        </p:blipFill>
        <p:spPr bwMode="auto">
          <a:xfrm>
            <a:off x="5486400" y="2438400"/>
            <a:ext cx="3323771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4645" y="722139"/>
            <a:ext cx="8686800" cy="4373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Horatio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explains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that old Hamlet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was challenged to combat by old </a:t>
            </a:r>
            <a:r>
              <a:rPr lang="en-US" sz="2800" dirty="0" err="1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Fortinbras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, then King of Norway, and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killed him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Consequently, old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Hamlet won lands formerly conquered by old </a:t>
            </a:r>
            <a:r>
              <a:rPr lang="en-US" sz="2800" dirty="0" err="1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Fortinbras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4810171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891" y="1760220"/>
            <a:ext cx="5181600" cy="4800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Norwegian kingdom subsequently went to </a:t>
            </a:r>
            <a:r>
              <a:rPr lang="en-US" sz="2800" dirty="0" err="1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Fortinbras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'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brother, called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only "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Norway“ here. But young </a:t>
            </a:r>
            <a:r>
              <a:rPr lang="en-US" sz="2800" dirty="0" err="1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Fortinbras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, son of the slain king,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has raised an army to recover his lost inheritance and seems poised to invade Denmark. </a:t>
            </a:r>
          </a:p>
        </p:txBody>
      </p:sp>
      <p:pic>
        <p:nvPicPr>
          <p:cNvPr id="5122" name="Picture 2" descr="https://encrypted-tbn0.gstatic.com/images?q=tbn:ANd9GcQZQtnPhBkKXJTrxS6owCmHLJONWETYzEL58ODioI2O0ywZhiNz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91" y="1828800"/>
            <a:ext cx="3493085" cy="466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931920" cy="3291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6200" y="1828800"/>
            <a:ext cx="5126182" cy="43735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114300" indent="0">
              <a:buNone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ghost reappears, and Horatio asks it to tell them what it knows of their country's fate. But the cock crows and the ghost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leaves. As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dawn breaks, Horatio suggests they tell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young Hamlet about the ghost, hoping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he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ghost will speak to him.</a:t>
            </a:r>
          </a:p>
        </p:txBody>
      </p:sp>
    </p:spTree>
    <p:extLst>
      <p:ext uri="{BB962C8B-B14F-4D97-AF65-F5344CB8AC3E}">
        <p14:creationId xmlns:p14="http://schemas.microsoft.com/office/powerpoint/2010/main" val="35609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4645"/>
            <a:ext cx="4786088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981200"/>
            <a:ext cx="4724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Today we will begin our study of </a:t>
            </a:r>
            <a:r>
              <a:rPr lang="en-US" sz="2800" i="1" dirty="0" smtClean="0"/>
              <a:t>Hamlet </a:t>
            </a:r>
            <a:r>
              <a:rPr lang="en-US" sz="2800" dirty="0" smtClean="0"/>
              <a:t>with the help of an annotated production of the play.  I wonderful woman I have named Lesley (after my wife) provides the commentary.  Please make note of 5 fun facts about Shakespeare or Hamlet.  I will use them to make our first surprise quiz.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84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598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255" y="1676400"/>
            <a:ext cx="419100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0" lvl="4">
              <a:spcBef>
                <a:spcPct val="20000"/>
              </a:spcBef>
              <a:buClr>
                <a:srgbClr val="CC9900"/>
              </a:buClr>
            </a:pP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Act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I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Scene</a:t>
            </a:r>
          </a:p>
          <a:p>
            <a:pPr marL="1943100" lvl="4">
              <a:spcBef>
                <a:spcPct val="20000"/>
              </a:spcBef>
              <a:buClr>
                <a:srgbClr val="CC9900"/>
              </a:buClr>
            </a:pP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II summary</a:t>
            </a:r>
            <a:endParaRPr lang="en-US" sz="24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Setting</a:t>
            </a:r>
            <a:r>
              <a:rPr lang="en-US" sz="2400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:</a:t>
            </a:r>
          </a:p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castle.</a:t>
            </a:r>
          </a:p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Characters:</a:t>
            </a:r>
          </a:p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Claudius (brother of old Hamlet; now King); Gertrude (former wife of old Hamlet; bride of Claudius; Hamlet’s mother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);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Prince Hamlet</a:t>
            </a:r>
            <a:endParaRPr lang="en-US" sz="24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13044"/>
          <a:stretch/>
        </p:blipFill>
        <p:spPr bwMode="auto">
          <a:xfrm>
            <a:off x="4357255" y="1856509"/>
            <a:ext cx="4516582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6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598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958521"/>
            <a:ext cx="7086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Cornelius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and Voltimand (ambassadors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)</a:t>
            </a:r>
          </a:p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</a:t>
            </a:r>
            <a:endParaRPr lang="en-US" sz="20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9" y="1705495"/>
            <a:ext cx="5242162" cy="4023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7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598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;</a:t>
            </a: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21872"/>
            <a:ext cx="70866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Laertes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(son of Polonius;</a:t>
            </a:r>
          </a:p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brother of Ophelia)</a:t>
            </a:r>
            <a:endParaRPr lang="en-US" sz="24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r="7749"/>
          <a:stretch/>
        </p:blipFill>
        <p:spPr bwMode="auto">
          <a:xfrm>
            <a:off x="609600" y="1981200"/>
            <a:ext cx="3796146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r="2995"/>
          <a:stretch/>
        </p:blipFill>
        <p:spPr bwMode="auto">
          <a:xfrm>
            <a:off x="4623912" y="1981200"/>
            <a:ext cx="3897313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4855" y="5374139"/>
            <a:ext cx="52533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           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Polonius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(father of Laertes and Ophelia; 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advisor and ally of Claudius)</a:t>
            </a:r>
            <a:endParaRPr lang="en-US" sz="24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526137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091" y="1634836"/>
            <a:ext cx="5618018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marL="114300" lvl="0">
              <a:spcBef>
                <a:spcPct val="20000"/>
              </a:spcBef>
              <a:buClr>
                <a:srgbClr val="CC9900"/>
              </a:buClr>
            </a:pPr>
            <a:endParaRPr lang="en-US" sz="24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1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. Claudius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tells the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court how his sorrow for his brother's death is mixed with his joy at marrying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Gertrude,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and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thanks the courtiers for approving of his marriage. 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Hamlet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96" y="1676400"/>
            <a:ext cx="51816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3200" dirty="0">
              <a:solidFill>
                <a:schemeClr val="tx1">
                  <a:lumMod val="50000"/>
                </a:schemeClr>
              </a:solidFill>
              <a:latin typeface="Baskerville Old Face" pitchFamily="18" charset="0"/>
            </a:endParaRPr>
          </a:p>
          <a:p>
            <a:pPr marL="114300" indent="0">
              <a:buNone/>
            </a:pP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William Shakespeare wrote </a:t>
            </a:r>
            <a:r>
              <a:rPr lang="en-US" sz="3200" b="1" i="1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The </a:t>
            </a:r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Tragedy of Hamlet, Prince of Denmark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,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around 1601, during the final years of the reign of Queen Elizabeth I.  It is considered by many to be the best play ever written.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694072" cy="438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26" y="457200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27" y="1831822"/>
            <a:ext cx="7689273" cy="479757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r="20616"/>
          <a:stretch/>
        </p:blipFill>
        <p:spPr bwMode="auto">
          <a:xfrm>
            <a:off x="4502727" y="1948933"/>
            <a:ext cx="4425424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228600" y="1311866"/>
            <a:ext cx="4724400" cy="554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CC9900"/>
              </a:buClr>
            </a:pP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Claudius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tells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court that </a:t>
            </a:r>
            <a:r>
              <a:rPr lang="en-US" sz="3200" dirty="0" err="1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Fortinbras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'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has demanded the return of the lands lost by his father because he thinks Denmark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is weakened by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old Hamlet’s death. </a:t>
            </a:r>
            <a:r>
              <a:rPr lang="en-US" sz="3200" dirty="0" err="1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Fortinbras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is a </a:t>
            </a:r>
            <a: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foil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for Hamlet. </a:t>
            </a:r>
            <a:endParaRPr lang="en-US" sz="44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27" y="1831822"/>
            <a:ext cx="7689273" cy="479757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30745"/>
            <a:ext cx="4724400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Claudius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has written to the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King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of Norway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asking him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to restrain </a:t>
            </a:r>
            <a:r>
              <a:rPr lang="en-US" sz="3200" dirty="0" err="1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Fortinbras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, and sends Cornelius and Voltimand on this diplomatic mission.  </a:t>
            </a:r>
            <a:endParaRPr lang="en-US" sz="44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21" r="-2450"/>
          <a:stretch/>
        </p:blipFill>
        <p:spPr bwMode="auto">
          <a:xfrm>
            <a:off x="3793130" y="2256773"/>
            <a:ext cx="53508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4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172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522004" cy="4373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828800"/>
            <a:ext cx="48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Claudius then asks young Laertes, the son of Polonius, what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his plans are.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While doing so, he praises Polonius highly, suggesting that the courtier may have played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 critical role in bringing him to the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throne. </a:t>
            </a:r>
            <a:endParaRPr lang="en-US" sz="36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057400"/>
            <a:ext cx="4486275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172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600200"/>
            <a:ext cx="5070764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Laertes, who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has come to attend the coronation, wishes to return to France.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King grants his wis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h. 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Laertes is a </a:t>
            </a:r>
            <a:r>
              <a:rPr lang="en-US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foil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to Hamlet. </a:t>
            </a:r>
            <a:endParaRPr lang="en-US" sz="40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r="26182"/>
          <a:stretch/>
        </p:blipFill>
        <p:spPr bwMode="auto">
          <a:xfrm>
            <a:off x="290671" y="2133600"/>
            <a:ext cx="4000948" cy="3749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45255"/>
            <a:ext cx="8229600" cy="43735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90975"/>
            <a:ext cx="4800600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4.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Claudius and Gertrude ask Hamlet to stop mourning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death of his father. The King rebukes him for continuing to mourn and tells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him he does not want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him to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return to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his studies in Wittenberg, a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request echoed by Gertrude.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Hamlet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consents to obey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HER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. Claudius is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happy with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Hamlet’s apparent obedience.</a:t>
            </a: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15009"/>
          <a:stretch/>
        </p:blipFill>
        <p:spPr bwMode="auto">
          <a:xfrm>
            <a:off x="4572000" y="2261266"/>
            <a:ext cx="429704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41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70198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Left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alone,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Hamlet expresses his nearly suicidal anguish caused by his father’s death and his mother’s marriage to Claudius.  ("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Frailty, thy name is woman")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("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O, most wicked speed, to post/With such dexterity to incestuous sheets!")</a:t>
            </a: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27" y="3733800"/>
            <a:ext cx="5854147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1752600"/>
            <a:ext cx="609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Horatio arrives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at court with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Marcellus and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Bernardo and tells Hamlet that they’ve seen the ghost of his dead father. Hamlet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resolves to see for himself and asks them to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keep the matter secret. He suspects that a crime has been committed and that the ghost may have come to reveal the “foul deeds”. 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5" y="2398722"/>
            <a:ext cx="2648371" cy="3108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1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pic>
        <p:nvPicPr>
          <p:cNvPr id="16387" name="Picture 3" descr="C:\Users\mcoovelis\Downloads\6482897723_1f2fc4fe9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44000" cy="67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685800"/>
            <a:ext cx="868680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Setting: </a:t>
            </a:r>
            <a:r>
              <a:rPr lang="en-US" sz="2800" b="1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 Room in Polonius’ House or a Dock near </a:t>
            </a:r>
            <a:r>
              <a:rPr lang="en-US" sz="2800" b="1" dirty="0" err="1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Elsinor</a:t>
            </a:r>
            <a:r>
              <a:rPr lang="en-US" sz="2800" b="1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Castle</a:t>
            </a:r>
          </a:p>
          <a:p>
            <a:endParaRPr lang="en-US" sz="2400" b="1" dirty="0" smtClean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2400" b="1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V Boli" pitchFamily="2" charset="0"/>
                <a:cs typeface="MV Boli" pitchFamily="2" charset="0"/>
              </a:rPr>
              <a:t>Characters: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V Boli" pitchFamily="2" charset="0"/>
                <a:cs typeface="MV Boli" pitchFamily="2" charset="0"/>
              </a:rPr>
              <a:t>  Laertes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MV Boli" pitchFamily="2" charset="0"/>
                <a:cs typeface="MV Boli" pitchFamily="2" charset="0"/>
              </a:rPr>
              <a:t>and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V Boli" pitchFamily="2" charset="0"/>
                <a:cs typeface="MV Boli" pitchFamily="2" charset="0"/>
              </a:rPr>
              <a:t>his sister, Ophelia; their father Polonius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MV Boli" pitchFamily="2" charset="0"/>
                <a:cs typeface="MV Boli" pitchFamily="2" charset="0"/>
              </a:rPr>
              <a:t/>
            </a:r>
            <a:b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MV Boli" pitchFamily="2" charset="0"/>
                <a:cs typeface="MV Boli" pitchFamily="2" charset="0"/>
              </a:rPr>
            </a:b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9027" y="228600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Act I Scene III</a:t>
            </a: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4" y="457200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474971"/>
            <a:ext cx="8763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1.  Laertes tells Ophelia to consider Hamlet's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attentions to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be mere infatuation: "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the perfume and </a:t>
            </a:r>
            <a:r>
              <a:rPr lang="en-US" sz="2400" dirty="0" err="1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suppliance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(diversion)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of a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minute."  He also says that even if Hamlet loves her now, as a prince, "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his will is not his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own“.  He warns her not to succumb to his “</a:t>
            </a:r>
            <a:r>
              <a:rPr lang="en-US" sz="2400" dirty="0" err="1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unmastered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 importunity,” because her honor and, perhaps more importantly, his own honor is at stake.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80554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Act I Scene III</a:t>
            </a: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9458" name="Picture 2" descr="https://lwallenberg.files.wordpress.com/2012/04/branagh-film-laertes-ophel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20606"/>
          <a:stretch/>
        </p:blipFill>
        <p:spPr bwMode="auto">
          <a:xfrm>
            <a:off x="673510" y="554674"/>
            <a:ext cx="2664688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91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945" y="2199365"/>
            <a:ext cx="487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2. Ophelia 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graciously accepts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Laertes’ advice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, though she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warns her brother not to be a hypocrite by showing her “the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steep and thorny way to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heaven,” while he walks the “primrose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path of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dalliance.”</a:t>
            </a: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8051" y="1653432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Act I Scene III</a:t>
            </a: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92"/>
          <a:stretch/>
        </p:blipFill>
        <p:spPr bwMode="auto">
          <a:xfrm>
            <a:off x="5167745" y="2567104"/>
            <a:ext cx="3477492" cy="3476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7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28800"/>
            <a:ext cx="5029200" cy="48006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	Hamlet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is based on a Norse legend composed by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Saxo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 Grammaticus in Latin around 1200. </a:t>
            </a:r>
            <a:endParaRPr lang="en-US" sz="4400" dirty="0" smtClean="0">
              <a:solidFill>
                <a:schemeClr val="tx1">
                  <a:lumMod val="50000"/>
                </a:schemeClr>
              </a:solidFill>
              <a:latin typeface="Baskerville Old Face" pitchFamily="18" charset="0"/>
            </a:endParaRPr>
          </a:p>
          <a:p>
            <a:pPr marL="11430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	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Saxo's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 version, King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Rorik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 of the Danes places his trust in two brothers,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Orvendil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 and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Fengi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. The brothers are appointed to rule over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Jutland. 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4" name="AutoShape 2" descr="Image result for jutland peninsula"/>
          <p:cNvSpPr>
            <a:spLocks noChangeAspect="1" noChangeArrowheads="1"/>
          </p:cNvSpPr>
          <p:nvPr/>
        </p:nvSpPr>
        <p:spPr bwMode="auto">
          <a:xfrm>
            <a:off x="155575" y="-17907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t="27117" r="18493" b="6508"/>
          <a:stretch/>
        </p:blipFill>
        <p:spPr bwMode="auto">
          <a:xfrm>
            <a:off x="155575" y="1952625"/>
            <a:ext cx="3814107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7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7524" y="2249885"/>
            <a:ext cx="56180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Polonius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arrives and gives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Laertes some fatherly advice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(a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blend of foolishness, craftiness, fatherly concern, and 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wisdom) 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including "This above all: to </a:t>
            </a:r>
            <a:r>
              <a:rPr lang="en-US" sz="2800" dirty="0" err="1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thine</a:t>
            </a:r>
            <a:r>
              <a:rPr lang="en-US" sz="28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own self be true,/And it must follow, as the night the day,/Thou canst not then be false to any man</a:t>
            </a: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."</a:t>
            </a: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8051" y="1653432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Act I Scene III</a:t>
            </a: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1"/>
          <a:stretch/>
        </p:blipFill>
        <p:spPr bwMode="auto">
          <a:xfrm>
            <a:off x="432618" y="2176652"/>
            <a:ext cx="2774483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034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Polonius also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asks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Ophelia about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her relationship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with Hamlet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. She says he has "made many tenders of affection to me" and "importuned me with love in an honorable fashion". But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Polonius is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concerned with her chastity and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his own reputation.  He orders her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not to see or communicate with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Hamlet. Ophelia reluctantly says she 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will obey her </a:t>
            </a:r>
            <a:r>
              <a:rPr lang="en-US" sz="24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father.</a:t>
            </a:r>
            <a: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</a:b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385" y="1676400"/>
            <a:ext cx="2648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Act I Scene III</a:t>
            </a:r>
            <a:endParaRPr lang="en-US" sz="28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6" name="Picture 2" descr="https://encrypted-tbn1.gstatic.com/images?q=tbn:ANd9GcSKjM2EltPTg9oSCdcB8GWELn0qy8yr918ADUyJkSxvO-do74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588">
            <a:off x="338555" y="390996"/>
            <a:ext cx="2377439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11500"/>
          <a:stretch/>
        </p:blipFill>
        <p:spPr bwMode="auto">
          <a:xfrm rot="1215365">
            <a:off x="6430772" y="505466"/>
            <a:ext cx="2328653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667000" y="2042878"/>
            <a:ext cx="1120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Enter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9144000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642769"/>
            <a:ext cx="4741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ekton Pro Ext" pitchFamily="34" charset="0"/>
              </a:rPr>
              <a:t>Act I Scenes IV and V</a:t>
            </a:r>
            <a:endParaRPr lang="en-US" sz="3200" dirty="0">
              <a:solidFill>
                <a:schemeClr val="tx2"/>
              </a:solidFill>
              <a:latin typeface="Tekton Pro Ex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798" y="2414175"/>
            <a:ext cx="876300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Setting: The bitterly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cold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battlements of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Elsinor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Castle. </a:t>
            </a:r>
          </a:p>
          <a:p>
            <a:pPr fontAlgn="t"/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 fontAlgn="t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“The air bites shrewdly. It is very cold.” </a:t>
            </a:r>
          </a:p>
          <a:p>
            <a:pPr fontAlgn="t"/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 fontAlgn="t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At midnight: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Horatio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.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 think it lacks of twelve.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		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Marcellus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.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No, it is struck.</a:t>
            </a:r>
          </a:p>
          <a:p>
            <a:pPr fontAlgn="t"/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 fontAlgn="t"/>
            <a:r>
              <a:rPr lang="en-US" sz="2400" dirty="0">
                <a:solidFill>
                  <a:schemeClr val="tx2"/>
                </a:solidFill>
                <a:latin typeface="MV Boli" pitchFamily="2" charset="0"/>
                <a:cs typeface="MV Boli" pitchFamily="2" charset="0"/>
              </a:rPr>
              <a:t> 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632103"/>
            <a:ext cx="4741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ekton Pro Ext" pitchFamily="34" charset="0"/>
              </a:rPr>
              <a:t>Act I Scenes IV and V</a:t>
            </a:r>
            <a:endParaRPr lang="en-US" sz="3200" dirty="0">
              <a:solidFill>
                <a:srgbClr val="000000"/>
              </a:solidFill>
              <a:latin typeface="Tekton Pro Ex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0480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Hamlet meets Horatio on the battlements of the castle.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hear the sound of the men in the castle laughing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riotously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; the King draining his "draughts of Rhenish down." Hamlet explains to Horatio his dislike of such drunken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behavior, which has rendered the country weak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corrupt.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20975409">
            <a:off x="376388" y="619304"/>
            <a:ext cx="1580213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2"/>
          <a:stretch/>
        </p:blipFill>
        <p:spPr bwMode="auto">
          <a:xfrm rot="1112236">
            <a:off x="6901319" y="737056"/>
            <a:ext cx="1824971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5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667000" y="2042878"/>
            <a:ext cx="1120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458103"/>
            <a:ext cx="4741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ekton Pro Ext" pitchFamily="34" charset="0"/>
              </a:rPr>
              <a:t>Act I Scenes IV and V</a:t>
            </a:r>
            <a:endParaRPr lang="en-US" sz="3200" dirty="0">
              <a:solidFill>
                <a:srgbClr val="000000"/>
              </a:solidFill>
              <a:latin typeface="Tekton Pro Ex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400820"/>
            <a:ext cx="601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The Ghost enters and beckons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Hamlet to leave with it "as if it some impartment did desire"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Hamlet alone. </a:t>
            </a:r>
            <a:endParaRPr lang="en-US" sz="2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Despite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the pleading of Horatio and Marcellus, who are afraid that the apparition might be an evil entity in disguise, Hamlet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insists on  following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Ghost.  </a:t>
            </a:r>
            <a:endParaRPr lang="en-US" dirty="0"/>
          </a:p>
        </p:txBody>
      </p:sp>
      <p:pic>
        <p:nvPicPr>
          <p:cNvPr id="3077" name="Picture 5" descr="https://i.ytimg.com/vi/IRCwubXBBFQ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5205" r="35799" b="-5205"/>
          <a:stretch/>
        </p:blipFill>
        <p:spPr bwMode="auto">
          <a:xfrm>
            <a:off x="6019800" y="2246333"/>
            <a:ext cx="2668882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667000" y="2042878"/>
            <a:ext cx="1120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642769"/>
            <a:ext cx="4741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ekton Pro Ext" pitchFamily="34" charset="0"/>
              </a:rPr>
              <a:t>Act I Scenes IV and V</a:t>
            </a:r>
            <a:endParaRPr lang="en-US" sz="3200" dirty="0">
              <a:solidFill>
                <a:srgbClr val="000000"/>
              </a:solidFill>
              <a:latin typeface="Tekton Pro Ex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2247283"/>
            <a:ext cx="510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Ghost tells Hamlet that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it is the spirit of his father, come from the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tormenting flames of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purgatory to reveal that he was poisoned by 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his 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brother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, Claudius. The Ghost disappears, leaving Hamlet horrified and enraged. "O villain, villain, smiling, damned villain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!"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15525" r="30417" b="26758"/>
          <a:stretch/>
        </p:blipFill>
        <p:spPr bwMode="auto">
          <a:xfrm>
            <a:off x="354382" y="2387158"/>
            <a:ext cx="3531818" cy="395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804"/>
            <a:ext cx="8260672" cy="103942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769"/>
            <a:ext cx="9144000" cy="521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924489"/>
            <a:ext cx="4741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ekton Pro Ext" pitchFamily="34" charset="0"/>
              </a:rPr>
              <a:t>Act I Scenes IV and V</a:t>
            </a:r>
            <a:endParaRPr lang="en-US" sz="3200" dirty="0">
              <a:solidFill>
                <a:schemeClr val="tx2"/>
              </a:solidFill>
              <a:latin typeface="Tekton Pro Ex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236" y="286298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Hamlet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vows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to think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of nothing but revenge until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Claudius has suffered for his betrayal.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Hamlet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insists Horatio and Marcellus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keep what they have seen secret and warns them that he may feign madness. Hamlet calls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to his father's spirit "rest,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rest,” before   cursing his fate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:</a:t>
            </a: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“The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time is out of joint. O cursed spite </a:t>
            </a:r>
          </a:p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That ever I was born to set it right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!”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800" dirty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18160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	</a:t>
            </a:r>
            <a:r>
              <a:rPr lang="en-US" sz="3600" dirty="0" err="1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Orvendil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weds the King's beautiful daughter,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Geruth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. They have a son,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Amleth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. But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Fengi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, lusting after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Orvendil's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 new bride and longing to become the sole ruler of Jutland, kills his brother, marries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Geruth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, and declares himself King over the land.</a:t>
            </a:r>
          </a:p>
        </p:txBody>
      </p:sp>
      <p:sp>
        <p:nvSpPr>
          <p:cNvPr id="4" name="AutoShape 2" descr="Image result for jutland peninsula"/>
          <p:cNvSpPr>
            <a:spLocks noChangeAspect="1" noChangeArrowheads="1"/>
          </p:cNvSpPr>
          <p:nvPr/>
        </p:nvSpPr>
        <p:spPr bwMode="auto">
          <a:xfrm>
            <a:off x="155575" y="-1790700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history channel vik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t="474" r="29868" b="-474"/>
          <a:stretch/>
        </p:blipFill>
        <p:spPr bwMode="auto">
          <a:xfrm>
            <a:off x="5334000" y="1828800"/>
            <a:ext cx="3524881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800600" cy="48006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Young </a:t>
            </a:r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Amleth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is desperately afraid, and feigns madness to keep from getting murdered.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He bides his time until he is old enough to take revenge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against his uncle and becomes the new and rightful King of Jutland. </a:t>
            </a:r>
            <a:endParaRPr lang="en-US" sz="4400" dirty="0" smtClean="0">
              <a:solidFill>
                <a:schemeClr val="tx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3162" r="44865" b="18649"/>
          <a:stretch/>
        </p:blipFill>
        <p:spPr bwMode="auto">
          <a:xfrm>
            <a:off x="304800" y="2054268"/>
            <a:ext cx="3706765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7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521" y="1420660"/>
            <a:ext cx="3889005" cy="521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86400" cy="5257800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	</a:t>
            </a:r>
            <a:r>
              <a:rPr lang="en-US" sz="58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Shakespeare </a:t>
            </a:r>
            <a:r>
              <a:rPr lang="en-US" sz="58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used the earlier play based on this Norse legend by Thomas Kyd, </a:t>
            </a:r>
            <a:r>
              <a:rPr lang="en-US" sz="58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known as the Ur-Hamlet. </a:t>
            </a:r>
          </a:p>
          <a:p>
            <a:pPr marL="114300" indent="0">
              <a:buNone/>
            </a:pPr>
            <a:r>
              <a:rPr lang="en-US" sz="58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	</a:t>
            </a:r>
            <a:r>
              <a:rPr lang="en-US" sz="5800" dirty="0" smtClean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All we know about the Ur-Hamlet is </a:t>
            </a:r>
            <a:r>
              <a:rPr lang="en-US" sz="5800" dirty="0">
                <a:solidFill>
                  <a:schemeClr val="tx1">
                    <a:lumMod val="50000"/>
                  </a:schemeClr>
                </a:solidFill>
                <a:latin typeface="Baskerville Old Face" pitchFamily="18" charset="0"/>
              </a:rPr>
              <a:t>that it was performed on the London stage, that it was a tragedy, and that there was a character in the play named Hamlet, and a ghost who cried "Hamlet, revenge!" </a:t>
            </a:r>
            <a:endParaRPr lang="en-US" sz="4400" dirty="0" smtClean="0">
              <a:solidFill>
                <a:schemeClr val="tx1">
                  <a:lumMod val="5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572000" cy="480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When you speak these lines, you are speaking lines from what most scholars consider the greatest play ever written.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For that reason, you will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earn 25 extra credit points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for all passages you memorize and recite in class. 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 will also offer additional extra credit for longer passages from time to time.   </a:t>
            </a:r>
          </a:p>
          <a:p>
            <a:endParaRPr lang="en-US" sz="2000" dirty="0"/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Hamlet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0" y="1676400"/>
            <a:ext cx="4741718" cy="6477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Act I Scene I summary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Setting: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The battlements of Elsinore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castle, Denmark. </a:t>
            </a:r>
            <a:endParaRPr lang="en-US" sz="3200" dirty="0" smtClean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Characters: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Bernardo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and Francisco, two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sentinels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Horatio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(Hamlet's true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friend; a scholar)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Marcellus, also a sentinel.</a:t>
            </a:r>
          </a:p>
          <a:p>
            <a:endParaRPr lang="en-US" sz="3200" dirty="0" smtClean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  <a:p>
            <a:endParaRPr lang="en-US" dirty="0" smtClean="0">
              <a:latin typeface="MV Boli" pitchFamily="2" charset="0"/>
              <a:cs typeface="MV Boli" pitchFamily="2" charset="0"/>
            </a:endParaRPr>
          </a:p>
          <a:p>
            <a:r>
              <a:rPr lang="en-US" dirty="0" smtClean="0">
                <a:latin typeface="MV Boli" pitchFamily="2" charset="0"/>
                <a:cs typeface="MV Boli" pitchFamily="2" charset="0"/>
              </a:rPr>
              <a:t> </a:t>
            </a:r>
            <a:endParaRPr lang="en-US" dirty="0"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8" name="Picture 4" descr="http://www.allscandinavia.com/Kroborg_Cast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9855"/>
            <a:ext cx="4627419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Tragedy of Prince Hamlet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0" y="1862203"/>
            <a:ext cx="5000886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 Guards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Marcellus </a:t>
            </a:r>
            <a:r>
              <a:rPr lang="en-US" sz="3200" dirty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and Bernardo tell </a:t>
            </a:r>
            <a:r>
              <a:rPr lang="en-US" sz="3200" dirty="0" smtClean="0">
                <a:solidFill>
                  <a:srgbClr val="000000"/>
                </a:solidFill>
                <a:latin typeface="MV Boli" pitchFamily="2" charset="0"/>
                <a:cs typeface="MV Boli" pitchFamily="2" charset="0"/>
              </a:rPr>
              <a:t>a skeptical Horatio that a ghost has appeared on the battlements on two consecutive nights. </a:t>
            </a:r>
            <a:endParaRPr lang="en-US" sz="3200" dirty="0">
              <a:solidFill>
                <a:srgbClr val="0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8926"/>
            <a:ext cx="3370862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2">
      <a:dk1>
        <a:sysClr val="windowText" lastClr="000000"/>
      </a:dk1>
      <a:lt1>
        <a:sysClr val="window" lastClr="FFFFFF"/>
      </a:lt1>
      <a:dk2>
        <a:srgbClr val="FFFFFF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34137</TotalTime>
  <Words>1231</Words>
  <Application>Microsoft Office PowerPoint</Application>
  <PresentationFormat>On-screen Show (4:3)</PresentationFormat>
  <Paragraphs>150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Apothecary</vt:lpstr>
      <vt:lpstr>The Tragedy of Prince Hamlet</vt:lpstr>
      <vt:lpstr>The Tragedy of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  <vt:lpstr>The Tragedy of Prince Hamlet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 Prince Hamlet</dc:title>
  <dc:creator>Administrator</dc:creator>
  <cp:lastModifiedBy>Mark Coovelis</cp:lastModifiedBy>
  <cp:revision>87</cp:revision>
  <dcterms:created xsi:type="dcterms:W3CDTF">2014-09-26T13:51:29Z</dcterms:created>
  <dcterms:modified xsi:type="dcterms:W3CDTF">2016-09-24T19:03:49Z</dcterms:modified>
</cp:coreProperties>
</file>