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4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3D45892-EAC0-4394-9893-5ED29CEC7650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141F172-8313-471F-99C3-D08BA728B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892-EAC0-4394-9893-5ED29CEC7650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172-8313-471F-99C3-D08BA728B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892-EAC0-4394-9893-5ED29CEC7650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172-8313-471F-99C3-D08BA728B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892-EAC0-4394-9893-5ED29CEC7650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172-8313-471F-99C3-D08BA728B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892-EAC0-4394-9893-5ED29CEC7650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172-8313-471F-99C3-D08BA728B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892-EAC0-4394-9893-5ED29CEC7650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172-8313-471F-99C3-D08BA728BD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892-EAC0-4394-9893-5ED29CEC7650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172-8313-471F-99C3-D08BA728BD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892-EAC0-4394-9893-5ED29CEC7650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172-8313-471F-99C3-D08BA728B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892-EAC0-4394-9893-5ED29CEC7650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172-8313-471F-99C3-D08BA728B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3D45892-EAC0-4394-9893-5ED29CEC7650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141F172-8313-471F-99C3-D08BA728B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3D45892-EAC0-4394-9893-5ED29CEC7650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141F172-8313-471F-99C3-D08BA728B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3D45892-EAC0-4394-9893-5ED29CEC7650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141F172-8313-471F-99C3-D08BA728BD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dictionary/inclination" TargetMode="External"/><Relationship Id="rId2" Type="http://schemas.openxmlformats.org/officeDocument/2006/relationships/hyperlink" Target="http://www.merriam-webster.com/dictionary/settle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rriam-webster.com/dictionary/makeup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Words to Know and Love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Cooper Std Black" pitchFamily="18" charset="0"/>
                <a:cs typeface="Arabic Typesetting" panose="03020402040406030203" pitchFamily="66" charset="-78"/>
              </a:rPr>
              <a:t>Week Two</a:t>
            </a:r>
            <a:endParaRPr lang="en-US" sz="4000" dirty="0">
              <a:solidFill>
                <a:srgbClr val="C00000"/>
              </a:solidFill>
              <a:latin typeface="Cooper Std Black" pitchFamily="18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22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Literary Terms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391400" cy="46482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protagonist </a:t>
            </a:r>
            <a:r>
              <a:rPr lang="en-US" dirty="0"/>
              <a:t>is the central character </a:t>
            </a:r>
            <a:r>
              <a:rPr lang="en-US" dirty="0" smtClean="0"/>
              <a:t>in a play, novel, </a:t>
            </a:r>
            <a:r>
              <a:rPr lang="en-US" dirty="0"/>
              <a:t>or any other </a:t>
            </a:r>
            <a:r>
              <a:rPr lang="en-US" dirty="0" smtClean="0"/>
              <a:t>story. Although sometimes </a:t>
            </a:r>
            <a:r>
              <a:rPr lang="en-US" dirty="0"/>
              <a:t>called a “hero</a:t>
            </a:r>
            <a:r>
              <a:rPr lang="en-US" dirty="0" smtClean="0"/>
              <a:t>”, a protagonist may </a:t>
            </a:r>
            <a:r>
              <a:rPr lang="en-US" dirty="0"/>
              <a:t>not be heroic or </a:t>
            </a:r>
            <a:r>
              <a:rPr lang="en-US" dirty="0" smtClean="0"/>
              <a:t>admirable. The </a:t>
            </a:r>
            <a:r>
              <a:rPr lang="en-US" dirty="0"/>
              <a:t>word "protagonist" comes from the </a:t>
            </a:r>
            <a:r>
              <a:rPr lang="en-US" dirty="0" smtClean="0"/>
              <a:t>ancient </a:t>
            </a:r>
            <a:r>
              <a:rPr lang="en-US" dirty="0"/>
              <a:t>Greek word "</a:t>
            </a:r>
            <a:r>
              <a:rPr lang="en-US" dirty="0" err="1"/>
              <a:t>protagonistes</a:t>
            </a:r>
            <a:r>
              <a:rPr lang="en-US" dirty="0"/>
              <a:t>," </a:t>
            </a:r>
            <a:r>
              <a:rPr lang="en-US" dirty="0" smtClean="0"/>
              <a:t>meaning </a:t>
            </a:r>
            <a:r>
              <a:rPr lang="en-US" dirty="0"/>
              <a:t>"one who plays the first </a:t>
            </a:r>
            <a:r>
              <a:rPr lang="en-US" dirty="0" smtClean="0"/>
              <a:t>part.“ </a:t>
            </a:r>
          </a:p>
          <a:p>
            <a:endParaRPr lang="en-US" dirty="0"/>
          </a:p>
          <a:p>
            <a:r>
              <a:rPr lang="en-US" dirty="0" smtClean="0"/>
              <a:t>In Flannery </a:t>
            </a:r>
            <a:r>
              <a:rPr lang="en-US" dirty="0" err="1" smtClean="0"/>
              <a:t>O”Connor’s</a:t>
            </a:r>
            <a:r>
              <a:rPr lang="en-US" dirty="0" smtClean="0"/>
              <a:t> “A Good Man is Hard to Find,” the grandmother is the protagonist. </a:t>
            </a:r>
            <a:r>
              <a:rPr lang="en-US" dirty="0" smtClean="0"/>
              <a:t> The first line of the story reads: “THE </a:t>
            </a:r>
            <a:r>
              <a:rPr lang="en-US" dirty="0"/>
              <a:t>GRANDMOTHER didn't want to go to Florida</a:t>
            </a:r>
            <a:r>
              <a:rPr lang="en-US" dirty="0" smtClean="0"/>
              <a:t>.” Hers is the primary POV.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Literary Terms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20000" cy="4190999"/>
          </a:xfrm>
        </p:spPr>
        <p:txBody>
          <a:bodyPr>
            <a:noAutofit/>
          </a:bodyPr>
          <a:lstStyle/>
          <a:p>
            <a:r>
              <a:rPr lang="en-US" dirty="0" smtClean="0"/>
              <a:t>An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antagonist </a:t>
            </a:r>
            <a:r>
              <a:rPr lang="en-US" dirty="0"/>
              <a:t>is a </a:t>
            </a:r>
            <a:r>
              <a:rPr lang="en-US" dirty="0" smtClean="0"/>
              <a:t>character or force that stands </a:t>
            </a:r>
            <a:r>
              <a:rPr lang="en-US" dirty="0"/>
              <a:t>in opposition to the </a:t>
            </a:r>
            <a:r>
              <a:rPr lang="en-US" dirty="0" smtClean="0"/>
              <a:t>protagonist. </a:t>
            </a:r>
            <a:r>
              <a:rPr lang="en-US" dirty="0"/>
              <a:t>The term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antagonist</a:t>
            </a:r>
            <a:r>
              <a:rPr lang="en-US" dirty="0"/>
              <a:t> comes from Greek word </a:t>
            </a:r>
            <a:r>
              <a:rPr lang="en-US" i="1" dirty="0"/>
              <a:t>“</a:t>
            </a:r>
            <a:r>
              <a:rPr lang="en-US" i="1" dirty="0" err="1"/>
              <a:t>antagonistēs</a:t>
            </a:r>
            <a:r>
              <a:rPr lang="en-US" i="1" dirty="0"/>
              <a:t>” </a:t>
            </a:r>
            <a:r>
              <a:rPr lang="en-US" dirty="0" smtClean="0"/>
              <a:t>(opponent</a:t>
            </a:r>
            <a:r>
              <a:rPr lang="en-US" dirty="0"/>
              <a:t>, competitor or rival</a:t>
            </a:r>
            <a:r>
              <a:rPr lang="en-US" dirty="0" smtClean="0"/>
              <a:t>.)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protagonist struggles against the </a:t>
            </a:r>
            <a:r>
              <a:rPr lang="en-US" dirty="0" smtClean="0"/>
              <a:t>antagonist. This </a:t>
            </a:r>
            <a:r>
              <a:rPr lang="en-US" dirty="0"/>
              <a:t>conflict is resolved with the defeat of the antagonist or, as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tragedies</a:t>
            </a:r>
            <a:r>
              <a:rPr lang="en-US" dirty="0"/>
              <a:t>, with the downfall of the protagonist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“A Good Man is Hard to Find”, the Misfit is the antagonist.</a:t>
            </a:r>
          </a:p>
          <a:p>
            <a:r>
              <a:rPr lang="en-US" i="1" dirty="0" smtClean="0"/>
              <a:t>"I </a:t>
            </a:r>
            <a:r>
              <a:rPr lang="en-US" i="1" dirty="0"/>
              <a:t>just know you're a good man," </a:t>
            </a:r>
            <a:r>
              <a:rPr lang="en-US" i="1" dirty="0" smtClean="0"/>
              <a:t>[</a:t>
            </a:r>
            <a:r>
              <a:rPr lang="en-US" sz="2000" i="1" dirty="0" smtClean="0"/>
              <a:t>the grandmother</a:t>
            </a:r>
            <a:r>
              <a:rPr lang="en-US" i="1" dirty="0" smtClean="0"/>
              <a:t>] said.</a:t>
            </a:r>
          </a:p>
          <a:p>
            <a:pPr marL="0" indent="0">
              <a:buNone/>
            </a:pPr>
            <a:r>
              <a:rPr lang="en-US" i="1" dirty="0" smtClean="0"/>
              <a:t> 	“Nome</a:t>
            </a:r>
            <a:r>
              <a:rPr lang="en-US" i="1" dirty="0"/>
              <a:t>, I </a:t>
            </a:r>
            <a:r>
              <a:rPr lang="en-US" i="1" dirty="0" err="1"/>
              <a:t>ain't</a:t>
            </a:r>
            <a:r>
              <a:rPr lang="en-US" i="1" dirty="0"/>
              <a:t> a good man," The Misfit </a:t>
            </a:r>
            <a:r>
              <a:rPr lang="en-US" i="1" dirty="0" smtClean="0"/>
              <a:t>said.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461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to Know and Love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20000" cy="4190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Asphyxiate: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cause to die or lose consciousness by impairing normal breathing, as by </a:t>
            </a:r>
            <a:r>
              <a:rPr lang="en-US" dirty="0" smtClean="0"/>
              <a:t>gas; choke</a:t>
            </a:r>
            <a:r>
              <a:rPr lang="en-US" dirty="0"/>
              <a:t>; suffocate; smother. </a:t>
            </a:r>
            <a:endParaRPr lang="en-US" dirty="0" smtClean="0"/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/>
              <a:t>First known use: 1706</a:t>
            </a:r>
            <a:r>
              <a:rPr lang="en-US" dirty="0"/>
              <a:t>, </a:t>
            </a:r>
            <a:r>
              <a:rPr lang="en-US" dirty="0" smtClean="0"/>
              <a:t>from </a:t>
            </a:r>
            <a:r>
              <a:rPr lang="en-US" dirty="0"/>
              <a:t>Greek </a:t>
            </a:r>
            <a:r>
              <a:rPr lang="en-US" b="1" dirty="0"/>
              <a:t>asphyxia</a:t>
            </a:r>
            <a:r>
              <a:rPr lang="en-US" dirty="0"/>
              <a:t> "stopping of the pulse," from </a:t>
            </a:r>
            <a:r>
              <a:rPr lang="en-US" i="1" dirty="0"/>
              <a:t>a-</a:t>
            </a:r>
            <a:r>
              <a:rPr lang="en-US" dirty="0"/>
              <a:t> "not" </a:t>
            </a:r>
            <a:r>
              <a:rPr lang="en-US" dirty="0" smtClean="0"/>
              <a:t>+ </a:t>
            </a:r>
            <a:r>
              <a:rPr lang="en-US" i="1" dirty="0" err="1"/>
              <a:t>sphyzein</a:t>
            </a:r>
            <a:r>
              <a:rPr lang="en-US" dirty="0"/>
              <a:t> "to throb</a:t>
            </a:r>
            <a:r>
              <a:rPr lang="en-US" dirty="0" smtClean="0"/>
              <a:t>.“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/>
              <a:t>[The Grandmother] “was </a:t>
            </a:r>
            <a:r>
              <a:rPr lang="en-US" dirty="0"/>
              <a:t>afraid </a:t>
            </a:r>
            <a:r>
              <a:rPr lang="en-US" dirty="0" smtClean="0"/>
              <a:t>[</a:t>
            </a:r>
            <a:r>
              <a:rPr lang="en-US" dirty="0" err="1" smtClean="0"/>
              <a:t>Pitty</a:t>
            </a:r>
            <a:r>
              <a:rPr lang="en-US" dirty="0" smtClean="0"/>
              <a:t> Sing] </a:t>
            </a:r>
            <a:r>
              <a:rPr lang="en-US" dirty="0"/>
              <a:t>might brush against one of the gas burners and accidentally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asphyxiate </a:t>
            </a:r>
            <a:r>
              <a:rPr lang="en-US" dirty="0"/>
              <a:t>himself</a:t>
            </a:r>
            <a:r>
              <a:rPr lang="en-US" dirty="0" smtClean="0"/>
              <a:t>.”</a:t>
            </a:r>
          </a:p>
          <a:p>
            <a:pPr marL="365760" lvl="1" indent="0">
              <a:buNone/>
            </a:pPr>
            <a:r>
              <a:rPr lang="en-US" dirty="0" smtClean="0"/>
              <a:t> Flannery O’Connor; “A Good Man is Hard to Find”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66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772400" cy="56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to Know and Love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971" y="1676400"/>
            <a:ext cx="7620000" cy="419099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Organdy:</a:t>
            </a:r>
            <a:r>
              <a:rPr lang="en-US" sz="3200" b="1" i="1" dirty="0" smtClean="0"/>
              <a:t> </a:t>
            </a:r>
            <a:r>
              <a:rPr lang="en-US" b="1" dirty="0" smtClean="0"/>
              <a:t>a </a:t>
            </a:r>
            <a:r>
              <a:rPr lang="en-US" b="1" dirty="0"/>
              <a:t>fine, thin cotton </a:t>
            </a:r>
            <a:r>
              <a:rPr lang="en-US" b="1" dirty="0" smtClean="0"/>
              <a:t>fabric used </a:t>
            </a:r>
            <a:r>
              <a:rPr lang="en-US" b="1" dirty="0"/>
              <a:t>for blouses, dresses, curtains, trimmings, etc. </a:t>
            </a:r>
            <a:endParaRPr lang="en-US" b="1" dirty="0" smtClean="0"/>
          </a:p>
          <a:p>
            <a:endParaRPr lang="en-US" b="1" dirty="0"/>
          </a:p>
          <a:p>
            <a:r>
              <a:rPr lang="en-US" b="1" i="1" dirty="0" smtClean="0"/>
              <a:t>1829</a:t>
            </a:r>
            <a:r>
              <a:rPr lang="en-US" b="1" i="1" dirty="0"/>
              <a:t>, </a:t>
            </a:r>
            <a:r>
              <a:rPr lang="en-US" b="1" dirty="0"/>
              <a:t>from French </a:t>
            </a:r>
            <a:r>
              <a:rPr lang="en-US" b="1" i="1" dirty="0" err="1" smtClean="0"/>
              <a:t>organdi</a:t>
            </a:r>
            <a:r>
              <a:rPr lang="en-US" b="1" i="1" dirty="0" smtClean="0"/>
              <a:t>; perhaps alteration </a:t>
            </a:r>
            <a:r>
              <a:rPr lang="en-US" b="1" i="1" dirty="0"/>
              <a:t>of </a:t>
            </a:r>
            <a:r>
              <a:rPr lang="en-US" b="1" i="1" dirty="0" err="1"/>
              <a:t>Organzi</a:t>
            </a:r>
            <a:r>
              <a:rPr lang="en-US" b="1" dirty="0"/>
              <a:t>, from medieval form of </a:t>
            </a:r>
            <a:r>
              <a:rPr lang="en-US" b="1" i="1" dirty="0" err="1"/>
              <a:t>Urgench</a:t>
            </a:r>
            <a:r>
              <a:rPr lang="en-US" b="1" i="1" dirty="0"/>
              <a:t>, </a:t>
            </a:r>
            <a:r>
              <a:rPr lang="en-US" b="1" dirty="0"/>
              <a:t>city in Uzbekistan that was a cotton </a:t>
            </a:r>
            <a:r>
              <a:rPr lang="en-US" b="1" dirty="0" smtClean="0"/>
              <a:t>textile </a:t>
            </a:r>
            <a:r>
              <a:rPr lang="en-US" b="1" dirty="0"/>
              <a:t>center. </a:t>
            </a:r>
            <a:endParaRPr lang="en-US" b="1" dirty="0" smtClean="0"/>
          </a:p>
          <a:p>
            <a:endParaRPr lang="en-US" b="1" dirty="0"/>
          </a:p>
          <a:p>
            <a:r>
              <a:rPr lang="en-US" dirty="0" smtClean="0"/>
              <a:t>“Her </a:t>
            </a:r>
            <a:r>
              <a:rPr lang="en-US" dirty="0"/>
              <a:t>collars and cuffs were white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organdy</a:t>
            </a:r>
            <a:r>
              <a:rPr lang="en-US" dirty="0"/>
              <a:t> trimmed with lace and at her neckline she had pinned a purple spray of cloth violets containing a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sachet</a:t>
            </a:r>
            <a:r>
              <a:rPr lang="en-US" dirty="0" smtClean="0"/>
              <a:t>.”</a:t>
            </a:r>
            <a:r>
              <a:rPr lang="en-US" dirty="0"/>
              <a:t> </a:t>
            </a:r>
            <a:r>
              <a:rPr lang="en-US" dirty="0" smtClean="0"/>
              <a:t> Flannery </a:t>
            </a:r>
            <a:r>
              <a:rPr lang="en-US" dirty="0"/>
              <a:t>O’Connor; “A Good Man is Hard to Find”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97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to Know and Love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5410200" cy="4190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Sachet ; </a:t>
            </a:r>
            <a:r>
              <a:rPr lang="en-US" sz="3200" b="1" dirty="0" smtClean="0"/>
              <a:t>noun</a:t>
            </a:r>
            <a:endParaRPr lang="en-US" sz="32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 </a:t>
            </a:r>
            <a:r>
              <a:rPr lang="en-US" b="1" dirty="0" smtClean="0"/>
              <a:t>1.   </a:t>
            </a:r>
            <a:r>
              <a:rPr lang="en-US" b="1" dirty="0"/>
              <a:t>a small perfumed bag used to scent clothes.</a:t>
            </a:r>
          </a:p>
          <a:p>
            <a:pPr marL="0" indent="0">
              <a:buNone/>
            </a:pPr>
            <a:r>
              <a:rPr lang="en-US" b="1" dirty="0" smtClean="0"/>
              <a:t>   2.  dried</a:t>
            </a:r>
            <a:r>
              <a:rPr lang="en-US" b="1" dirty="0"/>
              <a:t>, scented material for use in scenting clothes.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Origin: mid </a:t>
            </a:r>
            <a:r>
              <a:rPr lang="en-US" b="1" dirty="0"/>
              <a:t>19th century: from French, ‘little bag,’ </a:t>
            </a:r>
            <a:r>
              <a:rPr lang="en-US" b="1" dirty="0" smtClean="0"/>
              <a:t>from </a:t>
            </a:r>
            <a:r>
              <a:rPr lang="en-US" b="1" dirty="0"/>
              <a:t>Latin </a:t>
            </a:r>
            <a:r>
              <a:rPr lang="en-US" b="1" i="1" dirty="0" err="1"/>
              <a:t>saccus</a:t>
            </a:r>
            <a:r>
              <a:rPr lang="en-US" b="1" i="1" dirty="0"/>
              <a:t> </a:t>
            </a:r>
            <a:r>
              <a:rPr lang="en-US" b="1" i="1" dirty="0" smtClean="0"/>
              <a:t>: </a:t>
            </a:r>
            <a:r>
              <a:rPr lang="en-US" b="1" dirty="0" smtClean="0"/>
              <a:t>‘</a:t>
            </a:r>
            <a:r>
              <a:rPr lang="en-US" b="1" dirty="0"/>
              <a:t>sack, bag.’</a:t>
            </a:r>
          </a:p>
        </p:txBody>
      </p:sp>
      <p:pic>
        <p:nvPicPr>
          <p:cNvPr id="2050" name="Picture 2" descr="https://s-media-cache-ak0.pinimg.com/236x/8c/c7/f8/8cc7f8caa5740cd07eba61280ae7038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9" b="92802" l="9746" r="95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334">
            <a:off x="5693823" y="1354374"/>
            <a:ext cx="2884707" cy="475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4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to Know and Love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20000" cy="4724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Disposition: noun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2000" dirty="0"/>
              <a:t>  </a:t>
            </a:r>
            <a:r>
              <a:rPr lang="en-US" sz="2000" dirty="0" smtClean="0"/>
              <a:t>a) final </a:t>
            </a:r>
            <a:r>
              <a:rPr lang="en-US" sz="2000" dirty="0"/>
              <a:t>arrangement : 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settlement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000" dirty="0" smtClean="0"/>
              <a:t>	  b) orderly </a:t>
            </a:r>
            <a:r>
              <a:rPr lang="en-US" sz="2000" dirty="0"/>
              <a:t>arrangement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 smtClean="0"/>
              <a:t>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en-US" sz="2000" i="1" dirty="0" smtClean="0"/>
              <a:t>   </a:t>
            </a:r>
            <a:r>
              <a:rPr lang="en-US" sz="2000" dirty="0" smtClean="0"/>
              <a:t>a)</a:t>
            </a:r>
            <a:r>
              <a:rPr lang="en-US" sz="2000" i="1" dirty="0" smtClean="0"/>
              <a:t> </a:t>
            </a:r>
            <a:r>
              <a:rPr lang="en-US" sz="2000" dirty="0" smtClean="0"/>
              <a:t>prevailing </a:t>
            </a:r>
            <a:r>
              <a:rPr lang="en-US" sz="2000" dirty="0"/>
              <a:t>tendency, mood, or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inclination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b)</a:t>
            </a:r>
            <a:r>
              <a:rPr lang="en-US" sz="2000" dirty="0"/>
              <a:t>  temperamental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makeup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Middle </a:t>
            </a:r>
            <a:r>
              <a:rPr lang="en-US" sz="2000" dirty="0"/>
              <a:t>English, from </a:t>
            </a:r>
            <a:r>
              <a:rPr lang="en-US" sz="2000" dirty="0" smtClean="0"/>
              <a:t>Latin </a:t>
            </a:r>
            <a:r>
              <a:rPr lang="en-US" sz="2000" i="1" dirty="0" err="1"/>
              <a:t>disponere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C00000"/>
                </a:solidFill>
              </a:rPr>
              <a:t>to </a:t>
            </a:r>
            <a:r>
              <a:rPr lang="en-US" sz="2000" i="1" dirty="0" smtClean="0">
                <a:solidFill>
                  <a:srgbClr val="C00000"/>
                </a:solidFill>
              </a:rPr>
              <a:t>arrange</a:t>
            </a:r>
          </a:p>
          <a:p>
            <a:pPr marL="0" indent="0">
              <a:buNone/>
            </a:pPr>
            <a:endParaRPr lang="en-US" sz="20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i="1" dirty="0" smtClean="0"/>
              <a:t> “[Bailey] </a:t>
            </a:r>
            <a:r>
              <a:rPr lang="en-US" sz="2000" dirty="0" smtClean="0"/>
              <a:t>didn't </a:t>
            </a:r>
            <a:r>
              <a:rPr lang="en-US" sz="2000" dirty="0"/>
              <a:t>have a naturally sunny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disposition</a:t>
            </a:r>
            <a:r>
              <a:rPr lang="en-US" sz="2000" dirty="0"/>
              <a:t> like </a:t>
            </a:r>
            <a:r>
              <a:rPr lang="en-US" sz="2000" dirty="0" smtClean="0"/>
              <a:t>she [the grandmother] did </a:t>
            </a:r>
            <a:r>
              <a:rPr lang="en-US" sz="2000" dirty="0"/>
              <a:t>and trips made him nervous</a:t>
            </a:r>
            <a:r>
              <a:rPr lang="en-US" sz="2000" dirty="0" smtClean="0"/>
              <a:t>.”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 </a:t>
            </a:r>
            <a:r>
              <a:rPr lang="en-US" sz="2000" dirty="0"/>
              <a:t>Flannery O’Connor; “A Good Man is Hard to Find”</a:t>
            </a:r>
            <a:endParaRPr lang="en-US" sz="2000" b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56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to Know and Love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5334000" cy="419099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Trellis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3200" dirty="0"/>
              <a:t> </a:t>
            </a:r>
            <a:r>
              <a:rPr lang="en-US" sz="3200" dirty="0" smtClean="0"/>
              <a:t> noun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1. a </a:t>
            </a:r>
            <a:r>
              <a:rPr lang="en-US" dirty="0"/>
              <a:t>frame of latticework used as a screen or as a support for climbing plants</a:t>
            </a:r>
          </a:p>
          <a:p>
            <a:pPr marL="0" indent="0">
              <a:buNone/>
            </a:pPr>
            <a:r>
              <a:rPr lang="en-US" dirty="0" smtClean="0"/>
              <a:t>First Known Use: Late </a:t>
            </a:r>
            <a:r>
              <a:rPr lang="en-US" dirty="0"/>
              <a:t>14c., </a:t>
            </a:r>
            <a:r>
              <a:rPr lang="en-US" dirty="0" smtClean="0"/>
              <a:t>from Latin </a:t>
            </a:r>
            <a:r>
              <a:rPr lang="en-US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trilicis</a:t>
            </a:r>
            <a:r>
              <a:rPr lang="en-US" dirty="0"/>
              <a:t>, </a:t>
            </a:r>
            <a:r>
              <a:rPr lang="en-US" dirty="0" smtClean="0"/>
              <a:t>"</a:t>
            </a:r>
            <a:r>
              <a:rPr lang="en-US" dirty="0"/>
              <a:t>having three </a:t>
            </a:r>
            <a:r>
              <a:rPr lang="en-US" dirty="0" smtClean="0"/>
              <a:t>threads”</a:t>
            </a: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“ …the </a:t>
            </a:r>
            <a:r>
              <a:rPr lang="en-US" dirty="0"/>
              <a:t>house had </a:t>
            </a:r>
            <a:r>
              <a:rPr lang="en-US" dirty="0" smtClean="0"/>
              <a:t>an </a:t>
            </a:r>
            <a:r>
              <a:rPr lang="en-US" dirty="0"/>
              <a:t>avenue of oaks leading up to it and two little wooden trellis arbors on either </a:t>
            </a:r>
            <a:r>
              <a:rPr lang="en-US" dirty="0" smtClean="0"/>
              <a:t>side…” </a:t>
            </a:r>
            <a:r>
              <a:rPr lang="en-US" dirty="0"/>
              <a:t>Flannery O’Connor; “A Good Man is Hard to Find”</a:t>
            </a:r>
            <a:endParaRPr lang="en-US" b="1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1028" name="Picture 4" descr="https://s-media-cache-ak0.pinimg.com/236x/45/ac/c1/45acc1cb2540976970ba5e16adb44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715">
            <a:off x="6158211" y="1313502"/>
            <a:ext cx="2749027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835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to Know and Love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5334000" cy="41909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Bespectacled: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Wearing glasses (spectacles)</a:t>
            </a:r>
          </a:p>
          <a:p>
            <a:pPr marL="0" indent="0">
              <a:buNone/>
            </a:pPr>
            <a:r>
              <a:rPr lang="en-US" sz="2800" dirty="0" smtClean="0"/>
              <a:t>  First Known Use: 1745 From Latin </a:t>
            </a:r>
            <a:r>
              <a:rPr lang="en-US" sz="2800" i="1" dirty="0" err="1" smtClean="0"/>
              <a:t>spectare</a:t>
            </a:r>
            <a:r>
              <a:rPr lang="en-US" sz="2800" dirty="0" smtClean="0"/>
              <a:t> </a:t>
            </a:r>
            <a:r>
              <a:rPr lang="en-US" sz="2800" dirty="0"/>
              <a:t>"to view, watch, </a:t>
            </a:r>
            <a:r>
              <a:rPr lang="en-US" sz="2800" dirty="0" smtClean="0"/>
              <a:t>behold“ </a:t>
            </a:r>
            <a:endParaRPr lang="en-US" sz="2800" dirty="0"/>
          </a:p>
          <a:p>
            <a:pPr marL="0" indent="0">
              <a:buNone/>
            </a:pPr>
            <a:r>
              <a:rPr lang="en-US" b="1" dirty="0" smtClean="0"/>
              <a:t>“The </a:t>
            </a:r>
            <a:r>
              <a:rPr lang="en-US" b="1" dirty="0"/>
              <a:t>grandmother had the peculiar feeling that the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bespectacled</a:t>
            </a:r>
            <a:r>
              <a:rPr lang="en-US" b="1" dirty="0"/>
              <a:t> man was someone she knew. </a:t>
            </a:r>
            <a:r>
              <a:rPr lang="en-US" b="1" dirty="0" smtClean="0"/>
              <a:t>“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 - </a:t>
            </a:r>
            <a:r>
              <a:rPr lang="en-US" sz="2000" b="1" dirty="0" smtClean="0"/>
              <a:t>Flannery </a:t>
            </a:r>
            <a:r>
              <a:rPr lang="en-US" sz="2000" b="1" dirty="0"/>
              <a:t>O’Connor;  </a:t>
            </a:r>
            <a:r>
              <a:rPr lang="en-US" sz="2000" b="1" dirty="0" smtClean="0"/>
              <a:t>GMHF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4.bp.blogspot.com/_nhUPTxGrd2A/Suj20ZHoAjI/AAAAAAAAATI/ZhEDQHO4Q3I/s400/goodm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t="5196" r="51987" b="6094"/>
          <a:stretch/>
        </p:blipFill>
        <p:spPr bwMode="auto">
          <a:xfrm rot="669380">
            <a:off x="6257715" y="1716857"/>
            <a:ext cx="2332835" cy="347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219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4534</TotalTime>
  <Words>506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Pushpin</vt:lpstr>
      <vt:lpstr>Words to Know and Love</vt:lpstr>
      <vt:lpstr>Literary Terms</vt:lpstr>
      <vt:lpstr>Literary Terms</vt:lpstr>
      <vt:lpstr>Words to Know and Love</vt:lpstr>
      <vt:lpstr>Words to Know and Love</vt:lpstr>
      <vt:lpstr>Words to Know and Love</vt:lpstr>
      <vt:lpstr>Words to Know and Love</vt:lpstr>
      <vt:lpstr>Words to Know and Love</vt:lpstr>
      <vt:lpstr>Words to Know and Love</vt:lpstr>
    </vt:vector>
  </TitlesOfParts>
  <Company>EDUHSD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 to Know and Love</dc:title>
  <dc:creator>Mark Coovelis</dc:creator>
  <cp:lastModifiedBy>Mark Coovelis</cp:lastModifiedBy>
  <cp:revision>19</cp:revision>
  <dcterms:created xsi:type="dcterms:W3CDTF">2016-08-18T17:36:32Z</dcterms:created>
  <dcterms:modified xsi:type="dcterms:W3CDTF">2016-08-22T16:06:42Z</dcterms:modified>
</cp:coreProperties>
</file>